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83" r:id="rId5"/>
    <p:sldId id="259" r:id="rId6"/>
    <p:sldId id="260" r:id="rId7"/>
    <p:sldId id="267" r:id="rId8"/>
    <p:sldId id="261" r:id="rId9"/>
    <p:sldId id="262" r:id="rId10"/>
    <p:sldId id="263" r:id="rId11"/>
    <p:sldId id="269" r:id="rId12"/>
    <p:sldId id="271" r:id="rId13"/>
    <p:sldId id="272" r:id="rId14"/>
    <p:sldId id="275" r:id="rId15"/>
    <p:sldId id="285" r:id="rId16"/>
    <p:sldId id="286" r:id="rId17"/>
    <p:sldId id="276" r:id="rId18"/>
    <p:sldId id="277" r:id="rId19"/>
    <p:sldId id="278" r:id="rId20"/>
    <p:sldId id="284" r:id="rId21"/>
    <p:sldId id="273" r:id="rId22"/>
    <p:sldId id="279" r:id="rId23"/>
    <p:sldId id="280" r:id="rId24"/>
    <p:sldId id="274" r:id="rId25"/>
    <p:sldId id="281" r:id="rId26"/>
    <p:sldId id="282" r:id="rId27"/>
    <p:sldId id="288" r:id="rId28"/>
    <p:sldId id="289" r:id="rId29"/>
    <p:sldId id="290" r:id="rId30"/>
    <p:sldId id="291" r:id="rId31"/>
    <p:sldId id="292" r:id="rId32"/>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15656-9666-4BF7-BF69-6D7A1D495890}" type="slidenum">
              <a:rPr lang="vi-VN" smtClean="0"/>
              <a:pPr/>
              <a:t>‹#›</a:t>
            </a:fld>
            <a:endParaRPr lang="vi-V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15656-9666-4BF7-BF69-6D7A1D495890}" type="slidenum">
              <a:rPr lang="vi-VN" smtClean="0"/>
              <a:pPr/>
              <a:t>‹#›</a:t>
            </a:fld>
            <a:endParaRPr lang="vi-VN"/>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15656-9666-4BF7-BF69-6D7A1D495890}" type="slidenum">
              <a:rPr lang="vi-VN" smtClean="0"/>
              <a:pPr/>
              <a:t>‹#›</a:t>
            </a:fld>
            <a:endParaRPr lang="vi-VN"/>
          </a:p>
        </p:txBody>
      </p:sp>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15656-9666-4BF7-BF69-6D7A1D495890}" type="slidenum">
              <a:rPr lang="vi-VN" smtClean="0"/>
              <a:pPr/>
              <a:t>‹#›</a:t>
            </a:fld>
            <a:endParaRPr lang="vi-V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BA15656-9666-4BF7-BF69-6D7A1D495890}" type="slidenum">
              <a:rPr lang="vi-VN" smtClean="0"/>
              <a:pPr/>
              <a:t>‹#›</a:t>
            </a:fld>
            <a:endParaRPr lang="vi-VN"/>
          </a:p>
        </p:txBody>
      </p:sp>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BA15656-9666-4BF7-BF69-6D7A1D495890}" type="slidenum">
              <a:rPr lang="vi-VN" smtClean="0"/>
              <a:pPr/>
              <a:t>‹#›</a:t>
            </a:fld>
            <a:endParaRPr lang="vi-V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BA15656-9666-4BF7-BF69-6D7A1D495890}" type="slidenum">
              <a:rPr lang="vi-VN" smtClean="0"/>
              <a:pPr/>
              <a:t>‹#›</a:t>
            </a:fld>
            <a:endParaRPr lang="vi-V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BA15656-9666-4BF7-BF69-6D7A1D495890}" type="slidenum">
              <a:rPr lang="vi-VN" smtClean="0"/>
              <a:pPr/>
              <a:t>‹#›</a:t>
            </a:fld>
            <a:endParaRPr lang="vi-VN"/>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BA15656-9666-4BF7-BF69-6D7A1D495890}" type="slidenum">
              <a:rPr lang="vi-VN" smtClean="0"/>
              <a:pPr/>
              <a:t>‹#›</a:t>
            </a:fld>
            <a:endParaRPr lang="vi-VN"/>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BA15656-9666-4BF7-BF69-6D7A1D495890}" type="slidenum">
              <a:rPr lang="vi-VN" smtClean="0"/>
              <a:pPr/>
              <a:t>‹#›</a:t>
            </a:fld>
            <a:endParaRPr lang="vi-VN"/>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6F57F-60F2-4FEF-B940-D6DE7F04009B}" type="datetimeFigureOut">
              <a:rPr lang="vi-VN" smtClean="0"/>
              <a:pPr/>
              <a:t>09/10/2018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BA15656-9666-4BF7-BF69-6D7A1D495890}" type="slidenum">
              <a:rPr lang="vi-VN" smtClean="0"/>
              <a:pPr/>
              <a:t>‹#›</a:t>
            </a:fld>
            <a:endParaRPr lang="vi-V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A76F57F-60F2-4FEF-B940-D6DE7F04009B}" type="datetimeFigureOut">
              <a:rPr lang="vi-VN" smtClean="0"/>
              <a:pPr/>
              <a:t>09/10/2018</a:t>
            </a:fld>
            <a:endParaRPr lang="vi-V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vi-V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A15656-9666-4BF7-BF69-6D7A1D495890}"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spd="slow"/>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548680"/>
            <a:ext cx="8640960" cy="6120680"/>
          </a:xfrm>
        </p:spPr>
        <p:txBody>
          <a:bodyPr>
            <a:normAutofit lnSpcReduction="10000"/>
          </a:bodyPr>
          <a:lstStyle/>
          <a:p>
            <a:pPr algn="ctr"/>
            <a:r>
              <a:rPr lang="en-US" sz="5400" b="1" dirty="0" smtClean="0">
                <a:solidFill>
                  <a:srgbClr val="7030A0"/>
                </a:solidFill>
                <a:latin typeface="Arial" pitchFamily="34" charset="0"/>
                <a:cs typeface="Arial" pitchFamily="34" charset="0"/>
              </a:rPr>
              <a:t>HƯỚNG DẪN CHẤM ĐIỂM THEO THÔNG TƯ LIÊN TỊCH </a:t>
            </a:r>
          </a:p>
          <a:p>
            <a:pPr algn="ctr"/>
            <a:r>
              <a:rPr lang="en-US" sz="5400" b="1" dirty="0" smtClean="0">
                <a:solidFill>
                  <a:srgbClr val="7030A0"/>
                </a:solidFill>
                <a:latin typeface="Arial" pitchFamily="34" charset="0"/>
                <a:cs typeface="Arial" pitchFamily="34" charset="0"/>
              </a:rPr>
              <a:t>13/2016/TTLT-BGDĐT-BYT</a:t>
            </a:r>
          </a:p>
          <a:p>
            <a:pPr algn="ctr"/>
            <a:endParaRPr lang="en-US" sz="3000" b="1" dirty="0" smtClean="0">
              <a:latin typeface="Arial" pitchFamily="34" charset="0"/>
              <a:cs typeface="Arial" pitchFamily="34" charset="0"/>
            </a:endParaRPr>
          </a:p>
          <a:p>
            <a:pPr algn="ctr"/>
            <a:endParaRPr lang="en-US" sz="3000" b="1" dirty="0" smtClean="0">
              <a:latin typeface="Arial" pitchFamily="34" charset="0"/>
              <a:cs typeface="Arial" pitchFamily="34" charset="0"/>
            </a:endParaRPr>
          </a:p>
          <a:p>
            <a:pPr algn="ctr"/>
            <a:r>
              <a:rPr lang="en-US" sz="3000" b="1" dirty="0" err="1" smtClean="0">
                <a:solidFill>
                  <a:srgbClr val="FFC000"/>
                </a:solidFill>
                <a:latin typeface="Arial" pitchFamily="34" charset="0"/>
                <a:cs typeface="Arial" pitchFamily="34" charset="0"/>
              </a:rPr>
              <a:t>Tháng</a:t>
            </a:r>
            <a:r>
              <a:rPr lang="en-US" sz="3000" b="1" dirty="0" smtClean="0">
                <a:solidFill>
                  <a:srgbClr val="FFC000"/>
                </a:solidFill>
                <a:latin typeface="Arial" pitchFamily="34" charset="0"/>
                <a:cs typeface="Arial" pitchFamily="34" charset="0"/>
              </a:rPr>
              <a:t> 8 </a:t>
            </a:r>
            <a:r>
              <a:rPr lang="en-US" sz="3000" b="1" dirty="0" err="1" smtClean="0">
                <a:solidFill>
                  <a:srgbClr val="FFC000"/>
                </a:solidFill>
                <a:latin typeface="Arial" pitchFamily="34" charset="0"/>
                <a:cs typeface="Arial" pitchFamily="34" charset="0"/>
              </a:rPr>
              <a:t>năm</a:t>
            </a:r>
            <a:r>
              <a:rPr lang="en-US" sz="3000" b="1" dirty="0" smtClean="0">
                <a:solidFill>
                  <a:srgbClr val="FFC000"/>
                </a:solidFill>
                <a:latin typeface="Arial" pitchFamily="34" charset="0"/>
                <a:cs typeface="Arial" pitchFamily="34" charset="0"/>
              </a:rPr>
              <a:t> 2017</a:t>
            </a:r>
            <a:endParaRPr lang="en-US" sz="3000" b="1" dirty="0">
              <a:solidFill>
                <a:srgbClr val="FFC000"/>
              </a:solidFill>
              <a:latin typeface="Arial" pitchFamily="34" charset="0"/>
              <a:cs typeface="Arial" pitchFamily="34" charset="0"/>
            </a:endParaRPr>
          </a:p>
          <a:p>
            <a:pPr algn="ct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97288983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1700808"/>
            <a:ext cx="8352928" cy="4752528"/>
          </a:xfrm>
        </p:spPr>
        <p:txBody>
          <a:bodyPr>
            <a:normAutofit fontScale="92500"/>
          </a:bodyPr>
          <a:lstStyle/>
          <a:p>
            <a:r>
              <a:rPr lang="vi-VN" sz="3200" dirty="0"/>
              <a:t>Đồ chơi bảo đảm an toàn theo quy định tại Thông tư số </a:t>
            </a:r>
            <a:r>
              <a:rPr lang="vi-VN" sz="3200" dirty="0" smtClean="0"/>
              <a:t>16/2011/TT-BGDĐT và Thông tư 18/2009/TT-BKHCN (QCVN 03: 2009/BKHCN)</a:t>
            </a:r>
          </a:p>
          <a:p>
            <a:pPr>
              <a:buFontTx/>
              <a:buChar char="-"/>
            </a:pPr>
            <a:r>
              <a:rPr lang="vi-VN" sz="3200" dirty="0" smtClean="0"/>
              <a:t>Yêu cầu về cơ lý</a:t>
            </a:r>
          </a:p>
          <a:p>
            <a:pPr>
              <a:buFontTx/>
              <a:buChar char="-"/>
            </a:pPr>
            <a:r>
              <a:rPr lang="vi-VN" sz="3200" dirty="0" smtClean="0"/>
              <a:t>Yêu cầu về chống cháy</a:t>
            </a:r>
          </a:p>
          <a:p>
            <a:pPr>
              <a:buFontTx/>
              <a:buChar char="-"/>
            </a:pPr>
            <a:r>
              <a:rPr lang="vi-VN" sz="3200" dirty="0" smtClean="0"/>
              <a:t>Yêu cầu về hóa học: độ pH của chất lỏng, hàm lượng formaldehyt, hàm lượng amin thơm</a:t>
            </a:r>
          </a:p>
          <a:p>
            <a:pPr>
              <a:buFontTx/>
              <a:buChar char="-"/>
            </a:pPr>
            <a:r>
              <a:rPr lang="vi-VN" sz="3200" dirty="0" smtClean="0"/>
              <a:t>Yêu cầu đối với đồ chơi dùng điện</a:t>
            </a:r>
            <a:endParaRPr lang="en-US" sz="3200" dirty="0" smtClean="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ĐỒ CHƠI</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57917444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340768"/>
            <a:ext cx="8136904" cy="5112568"/>
          </a:xfrm>
        </p:spPr>
        <p:txBody>
          <a:bodyPr>
            <a:normAutofit lnSpcReduction="10000"/>
          </a:bodyPr>
          <a:lstStyle/>
          <a:p>
            <a:r>
              <a:rPr lang="vi-VN" sz="3200" dirty="0" smtClean="0"/>
              <a:t>Đồ </a:t>
            </a:r>
            <a:r>
              <a:rPr lang="vi-VN" sz="3200" dirty="0"/>
              <a:t>chơi có tính giáo dục và tính thẩm mỹ, giúp trẻ phát triển khả năng vận động, ngôn ngữ, cảm xúc, thẩm mỹ và quan hệ xã </a:t>
            </a:r>
            <a:r>
              <a:rPr lang="vi-VN" sz="3200" dirty="0" smtClean="0"/>
              <a:t>hội</a:t>
            </a:r>
          </a:p>
          <a:p>
            <a:endParaRPr lang="en-US" sz="3200" dirty="0" smtClean="0"/>
          </a:p>
          <a:p>
            <a:r>
              <a:rPr lang="vi-VN" sz="3200" dirty="0"/>
              <a:t>Phù hợp với thuần phong mỹ tục, tâm sinh lý lứa </a:t>
            </a:r>
            <a:r>
              <a:rPr lang="vi-VN" sz="3200" dirty="0" smtClean="0"/>
              <a:t>tuổi</a:t>
            </a:r>
          </a:p>
          <a:p>
            <a:endParaRPr lang="en-US" sz="3200" dirty="0" smtClean="0"/>
          </a:p>
          <a:p>
            <a:r>
              <a:rPr lang="vi-VN" sz="3200" dirty="0"/>
              <a:t>Có tủ, giá đựng đồ chơi ngăn nắp, gọn gàng</a:t>
            </a:r>
          </a:p>
        </p:txBody>
      </p:sp>
      <p:sp>
        <p:nvSpPr>
          <p:cNvPr id="4" name="Subtitle 2"/>
          <p:cNvSpPr txBox="1">
            <a:spLocks/>
          </p:cNvSpPr>
          <p:nvPr/>
        </p:nvSpPr>
        <p:spPr>
          <a:xfrm>
            <a:off x="251520" y="332656"/>
            <a:ext cx="8640960" cy="864096"/>
          </a:xfrm>
          <a:prstGeom prst="rect">
            <a:avLst/>
          </a:prstGeom>
        </p:spPr>
        <p:txBody>
          <a:bodyPr>
            <a:normAutofit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ĐỒ CHƠI</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12668294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CẤP TH, THCS,THPT</a:t>
            </a:r>
            <a:endParaRPr lang="vi-VN" sz="5400" b="1" dirty="0">
              <a:latin typeface="Arial" pitchFamily="34" charset="0"/>
              <a:cs typeface="Arial" pitchFamily="34" charset="0"/>
            </a:endParaRPr>
          </a:p>
        </p:txBody>
      </p:sp>
      <p:sp>
        <p:nvSpPr>
          <p:cNvPr id="5" name="Content Placeholder 2"/>
          <p:cNvSpPr txBox="1">
            <a:spLocks/>
          </p:cNvSpPr>
          <p:nvPr/>
        </p:nvSpPr>
        <p:spPr>
          <a:xfrm>
            <a:off x="539552" y="1700808"/>
            <a:ext cx="8136904" cy="4752528"/>
          </a:xfrm>
          <a:prstGeom prst="rect">
            <a:avLst/>
          </a:prstGeom>
        </p:spPr>
        <p:txBody>
          <a:bodyPr vert="horz" lIns="91440" tIns="45720" rIns="91440" bIns="45720" rtlCol="0">
            <a:normAutofit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US" sz="3200" dirty="0" err="1" smtClean="0"/>
              <a:t>Phòng</a:t>
            </a:r>
            <a:r>
              <a:rPr lang="en-US" sz="3200" dirty="0" smtClean="0"/>
              <a:t> </a:t>
            </a:r>
            <a:r>
              <a:rPr lang="en-US" sz="3200" dirty="0" err="1" smtClean="0"/>
              <a:t>học</a:t>
            </a:r>
            <a:endParaRPr lang="en-US" sz="3200" dirty="0" smtClean="0"/>
          </a:p>
          <a:p>
            <a:r>
              <a:rPr lang="en-US" sz="3200" dirty="0" err="1" smtClean="0"/>
              <a:t>Phòng</a:t>
            </a:r>
            <a:r>
              <a:rPr lang="en-US" sz="3200" dirty="0" smtClean="0"/>
              <a:t> </a:t>
            </a:r>
            <a:r>
              <a:rPr lang="en-US" sz="3200" dirty="0" err="1" smtClean="0"/>
              <a:t>học</a:t>
            </a:r>
            <a:r>
              <a:rPr lang="en-US" sz="3200" dirty="0" smtClean="0"/>
              <a:t> </a:t>
            </a:r>
            <a:r>
              <a:rPr lang="en-US" sz="3200" dirty="0" err="1" smtClean="0"/>
              <a:t>bộ</a:t>
            </a:r>
            <a:r>
              <a:rPr lang="en-US" sz="3200" dirty="0" smtClean="0"/>
              <a:t> </a:t>
            </a:r>
            <a:r>
              <a:rPr lang="en-US" sz="3200" dirty="0" err="1" smtClean="0"/>
              <a:t>môn</a:t>
            </a:r>
            <a:r>
              <a:rPr lang="en-US" sz="3200" dirty="0" smtClean="0"/>
              <a:t> </a:t>
            </a:r>
            <a:r>
              <a:rPr lang="en-US" sz="3200" dirty="0" err="1" smtClean="0"/>
              <a:t>lý</a:t>
            </a:r>
            <a:r>
              <a:rPr lang="en-US" sz="3200" dirty="0" smtClean="0"/>
              <a:t>, </a:t>
            </a:r>
            <a:r>
              <a:rPr lang="en-US" sz="3200" dirty="0" err="1" smtClean="0"/>
              <a:t>hóa</a:t>
            </a:r>
            <a:r>
              <a:rPr lang="en-US" sz="3200" dirty="0" smtClean="0"/>
              <a:t>, </a:t>
            </a:r>
            <a:r>
              <a:rPr lang="en-US" sz="3200" dirty="0" err="1" smtClean="0"/>
              <a:t>sinh</a:t>
            </a:r>
            <a:endParaRPr lang="en-US" sz="3200" dirty="0" smtClean="0"/>
          </a:p>
          <a:p>
            <a:r>
              <a:rPr lang="en-US" sz="3200" dirty="0" err="1" smtClean="0"/>
              <a:t>Phòng</a:t>
            </a:r>
            <a:r>
              <a:rPr lang="en-US" sz="3200" dirty="0" smtClean="0"/>
              <a:t> </a:t>
            </a:r>
            <a:r>
              <a:rPr lang="en-US" sz="3200" dirty="0" err="1" smtClean="0"/>
              <a:t>học</a:t>
            </a:r>
            <a:r>
              <a:rPr lang="en-US" sz="3200" dirty="0" smtClean="0"/>
              <a:t> CNTT</a:t>
            </a:r>
          </a:p>
          <a:p>
            <a:r>
              <a:rPr lang="en-US" sz="3200" dirty="0" err="1" smtClean="0"/>
              <a:t>Bàn</a:t>
            </a:r>
            <a:r>
              <a:rPr lang="en-US" sz="3200" dirty="0" smtClean="0"/>
              <a:t> </a:t>
            </a:r>
            <a:r>
              <a:rPr lang="en-US" sz="3200" dirty="0" err="1" smtClean="0"/>
              <a:t>ghế</a:t>
            </a:r>
            <a:r>
              <a:rPr lang="en-US" sz="3200" dirty="0" smtClean="0"/>
              <a:t> </a:t>
            </a:r>
            <a:r>
              <a:rPr lang="en-US" sz="3200" dirty="0" err="1" smtClean="0"/>
              <a:t>phòng</a:t>
            </a:r>
            <a:r>
              <a:rPr lang="en-US" sz="3200" dirty="0" smtClean="0"/>
              <a:t> </a:t>
            </a:r>
            <a:r>
              <a:rPr lang="en-US" sz="3200" dirty="0" err="1" smtClean="0"/>
              <a:t>học</a:t>
            </a:r>
            <a:endParaRPr lang="en-US" sz="3200" dirty="0" smtClean="0"/>
          </a:p>
          <a:p>
            <a:r>
              <a:rPr lang="en-US" sz="3200" dirty="0" err="1" smtClean="0"/>
              <a:t>Bàn</a:t>
            </a:r>
            <a:r>
              <a:rPr lang="en-US" sz="3200" dirty="0" smtClean="0"/>
              <a:t> </a:t>
            </a:r>
            <a:r>
              <a:rPr lang="en-US" sz="3200" dirty="0" err="1" smtClean="0"/>
              <a:t>ghế</a:t>
            </a:r>
            <a:r>
              <a:rPr lang="en-US" sz="3200" dirty="0" smtClean="0"/>
              <a:t> </a:t>
            </a:r>
            <a:r>
              <a:rPr lang="en-US" sz="3200" dirty="0" err="1" smtClean="0"/>
              <a:t>phòng</a:t>
            </a:r>
            <a:r>
              <a:rPr lang="en-US" sz="3200" dirty="0" smtClean="0"/>
              <a:t> </a:t>
            </a:r>
            <a:r>
              <a:rPr lang="en-US" sz="3200" dirty="0" err="1" smtClean="0"/>
              <a:t>bộ</a:t>
            </a:r>
            <a:r>
              <a:rPr lang="en-US" sz="3200" dirty="0" smtClean="0"/>
              <a:t> </a:t>
            </a:r>
            <a:r>
              <a:rPr lang="en-US" sz="3200" dirty="0" err="1" smtClean="0"/>
              <a:t>môn</a:t>
            </a:r>
            <a:r>
              <a:rPr lang="en-US" sz="3200" dirty="0" smtClean="0"/>
              <a:t> </a:t>
            </a:r>
            <a:r>
              <a:rPr lang="en-US" sz="3200" dirty="0" err="1" smtClean="0"/>
              <a:t>lý</a:t>
            </a:r>
            <a:r>
              <a:rPr lang="en-US" sz="3200" dirty="0" smtClean="0"/>
              <a:t>, </a:t>
            </a:r>
            <a:r>
              <a:rPr lang="en-US" sz="3200" dirty="0" err="1" smtClean="0"/>
              <a:t>hóa</a:t>
            </a:r>
            <a:r>
              <a:rPr lang="en-US" sz="3200" dirty="0" smtClean="0"/>
              <a:t>, </a:t>
            </a:r>
            <a:r>
              <a:rPr lang="en-US" sz="3200" dirty="0" err="1" smtClean="0"/>
              <a:t>sinh</a:t>
            </a:r>
            <a:endParaRPr lang="en-US" sz="3200" dirty="0" smtClean="0"/>
          </a:p>
          <a:p>
            <a:r>
              <a:rPr lang="en-US" sz="3200" dirty="0" err="1" smtClean="0"/>
              <a:t>Phòng</a:t>
            </a:r>
            <a:r>
              <a:rPr lang="en-US" sz="3200" dirty="0" smtClean="0"/>
              <a:t> </a:t>
            </a:r>
            <a:r>
              <a:rPr lang="en-US" sz="3200" dirty="0" err="1" smtClean="0"/>
              <a:t>học</a:t>
            </a:r>
            <a:r>
              <a:rPr lang="en-US" sz="3200" dirty="0" smtClean="0"/>
              <a:t> </a:t>
            </a:r>
            <a:r>
              <a:rPr lang="en-US" sz="3200" dirty="0" err="1" smtClean="0"/>
              <a:t>bộ</a:t>
            </a:r>
            <a:r>
              <a:rPr lang="en-US" sz="3200" dirty="0" smtClean="0"/>
              <a:t> </a:t>
            </a:r>
            <a:r>
              <a:rPr lang="en-US" sz="3200" dirty="0" err="1" smtClean="0"/>
              <a:t>môn</a:t>
            </a:r>
            <a:r>
              <a:rPr lang="en-US" sz="3200" dirty="0" smtClean="0"/>
              <a:t> CNTT </a:t>
            </a:r>
          </a:p>
          <a:p>
            <a:r>
              <a:rPr lang="en-US" sz="3200" dirty="0" err="1" smtClean="0"/>
              <a:t>Bảng</a:t>
            </a:r>
            <a:endParaRPr lang="en-US" sz="3200" dirty="0" smtClean="0"/>
          </a:p>
          <a:p>
            <a:r>
              <a:rPr lang="en-US" sz="3200" dirty="0" err="1" smtClean="0"/>
              <a:t>Chiếu</a:t>
            </a:r>
            <a:r>
              <a:rPr lang="en-US" sz="3200" dirty="0" smtClean="0"/>
              <a:t> </a:t>
            </a:r>
            <a:r>
              <a:rPr lang="en-US" sz="3200" dirty="0" err="1" smtClean="0"/>
              <a:t>sáng</a:t>
            </a:r>
            <a:endParaRPr lang="en-US" sz="3200" dirty="0" smtClean="0"/>
          </a:p>
        </p:txBody>
      </p:sp>
    </p:spTree>
    <p:extLst>
      <p:ext uri="{BB962C8B-B14F-4D97-AF65-F5344CB8AC3E}">
        <p14:creationId xmlns:p14="http://schemas.microsoft.com/office/powerpoint/2010/main" val="128408402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000" dirty="0"/>
              <a:t>Diện tích trung bình không dưới 1,25m</a:t>
            </a:r>
            <a:r>
              <a:rPr lang="vi-VN" sz="3000" baseline="30000" dirty="0"/>
              <a:t>2</a:t>
            </a:r>
            <a:r>
              <a:rPr lang="vi-VN" sz="3000" dirty="0"/>
              <a:t>/1 </a:t>
            </a:r>
            <a:r>
              <a:rPr lang="vi-VN" sz="3000" dirty="0" smtClean="0"/>
              <a:t>hs (đối </a:t>
            </a:r>
            <a:r>
              <a:rPr lang="vi-VN" sz="3000" dirty="0"/>
              <a:t>với tiểu học) 1,5m</a:t>
            </a:r>
            <a:r>
              <a:rPr lang="vi-VN" sz="3000" baseline="30000" dirty="0"/>
              <a:t>2</a:t>
            </a:r>
            <a:r>
              <a:rPr lang="vi-VN" sz="3000" dirty="0"/>
              <a:t>/1 </a:t>
            </a:r>
            <a:r>
              <a:rPr lang="vi-VN" sz="3000" dirty="0" smtClean="0"/>
              <a:t>hs (đối </a:t>
            </a:r>
            <a:r>
              <a:rPr lang="vi-VN" sz="3000" dirty="0"/>
              <a:t>với trung học</a:t>
            </a:r>
            <a:r>
              <a:rPr lang="vi-VN" sz="3000" dirty="0" smtClean="0"/>
              <a:t>)</a:t>
            </a:r>
            <a:endParaRPr lang="en-US" sz="3000" dirty="0" smtClean="0"/>
          </a:p>
          <a:p>
            <a:r>
              <a:rPr lang="vi-VN" sz="3000" dirty="0"/>
              <a:t>Phòng học được thiết kế 2 cửa ra vào, một cửa ở đầu lớp, một cửa ở cuối lớp</a:t>
            </a:r>
            <a:r>
              <a:rPr lang="en-US" sz="3000" dirty="0"/>
              <a:t>; c</a:t>
            </a:r>
            <a:r>
              <a:rPr lang="vi-VN" sz="3000" dirty="0"/>
              <a:t>ửa đi có </a:t>
            </a:r>
            <a:r>
              <a:rPr lang="vi-VN" sz="3000" dirty="0" smtClean="0"/>
              <a:t>2 cánh</a:t>
            </a:r>
            <a:r>
              <a:rPr lang="vi-VN" sz="3000" dirty="0"/>
              <a:t>, chiều rộng không nhỏ hơn 1,0m và mở ra phía hành lang</a:t>
            </a:r>
            <a:endParaRPr lang="en-US" sz="3000" dirty="0" smtClean="0"/>
          </a:p>
          <a:p>
            <a:r>
              <a:rPr lang="vi-VN" sz="3000" dirty="0"/>
              <a:t>Các phòng học không được thông nhau và được ngăn cách với các phòng có nguồn gây ô nhiễm tiếng ồn, khói bụi, hơi khí độc hoặc mùi khó chịu</a:t>
            </a:r>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28408402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200" dirty="0"/>
              <a:t>Phòng học thông thoáng, mát về mùa hè, ấm về mùa </a:t>
            </a:r>
            <a:r>
              <a:rPr lang="vi-VN" sz="3200" dirty="0" smtClean="0"/>
              <a:t>đông</a:t>
            </a:r>
            <a:endParaRPr lang="en-US" sz="3200" dirty="0" smtClean="0"/>
          </a:p>
          <a:p>
            <a:pPr marL="45720" indent="0">
              <a:buNone/>
            </a:pPr>
            <a:endParaRPr lang="vi-VN" sz="3200" dirty="0" smtClean="0"/>
          </a:p>
          <a:p>
            <a:r>
              <a:rPr lang="vi-VN" sz="3200" dirty="0" smtClean="0"/>
              <a:t>Có </a:t>
            </a:r>
            <a:r>
              <a:rPr lang="vi-VN" sz="3200" dirty="0"/>
              <a:t>hệ thống thông gió nhân tạo như quạt trần, quạt tường, quạt thông </a:t>
            </a:r>
            <a:r>
              <a:rPr lang="vi-VN" sz="3200" dirty="0" smtClean="0"/>
              <a:t>gió</a:t>
            </a:r>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203591065"/>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200" dirty="0" smtClean="0">
                <a:solidFill>
                  <a:srgbClr val="7030A0"/>
                </a:solidFill>
              </a:rPr>
              <a:t>Nồng </a:t>
            </a:r>
            <a:r>
              <a:rPr lang="vi-VN" sz="3200" dirty="0">
                <a:solidFill>
                  <a:srgbClr val="7030A0"/>
                </a:solidFill>
              </a:rPr>
              <a:t>độ khí CO</a:t>
            </a:r>
            <a:r>
              <a:rPr lang="vi-VN" sz="3200" baseline="-25000" dirty="0">
                <a:solidFill>
                  <a:srgbClr val="7030A0"/>
                </a:solidFill>
              </a:rPr>
              <a:t>2</a:t>
            </a:r>
            <a:r>
              <a:rPr lang="vi-VN" sz="3200" dirty="0">
                <a:solidFill>
                  <a:srgbClr val="7030A0"/>
                </a:solidFill>
              </a:rPr>
              <a:t> trong phòng học không quá </a:t>
            </a:r>
            <a:r>
              <a:rPr lang="vi-VN" sz="3200" dirty="0" smtClean="0">
                <a:solidFill>
                  <a:srgbClr val="7030A0"/>
                </a:solidFill>
              </a:rPr>
              <a:t>0,1%</a:t>
            </a:r>
            <a:endParaRPr lang="en-US" sz="3200" dirty="0" smtClean="0">
              <a:solidFill>
                <a:srgbClr val="7030A0"/>
              </a:solidFill>
            </a:endParaRPr>
          </a:p>
          <a:p>
            <a:pPr marL="45720" indent="0">
              <a:buNone/>
            </a:pPr>
            <a:r>
              <a:rPr lang="en-US" sz="3200" dirty="0" smtClean="0">
                <a:solidFill>
                  <a:schemeClr val="tx1"/>
                </a:solidFill>
              </a:rPr>
              <a:t>- N</a:t>
            </a:r>
            <a:r>
              <a:rPr lang="vi-VN" sz="3200" dirty="0" smtClean="0">
                <a:solidFill>
                  <a:schemeClr val="tx1"/>
                </a:solidFill>
              </a:rPr>
              <a:t>hững </a:t>
            </a:r>
            <a:r>
              <a:rPr lang="vi-VN" sz="3200" dirty="0">
                <a:solidFill>
                  <a:schemeClr val="tx1"/>
                </a:solidFill>
              </a:rPr>
              <a:t>phòng học ko gắn máy lạnh thì </a:t>
            </a:r>
            <a:r>
              <a:rPr lang="en-US" sz="3200" dirty="0" err="1" smtClean="0">
                <a:solidFill>
                  <a:schemeClr val="tx1"/>
                </a:solidFill>
              </a:rPr>
              <a:t>đánh</a:t>
            </a:r>
            <a:r>
              <a:rPr lang="en-US" sz="3200" dirty="0" smtClean="0">
                <a:solidFill>
                  <a:schemeClr val="tx1"/>
                </a:solidFill>
              </a:rPr>
              <a:t> </a:t>
            </a:r>
            <a:r>
              <a:rPr lang="en-US" sz="3200" dirty="0" err="1" smtClean="0">
                <a:solidFill>
                  <a:schemeClr val="tx1"/>
                </a:solidFill>
              </a:rPr>
              <a:t>giá</a:t>
            </a:r>
            <a:r>
              <a:rPr lang="en-US" sz="3200" dirty="0" smtClean="0">
                <a:solidFill>
                  <a:schemeClr val="tx1"/>
                </a:solidFill>
              </a:rPr>
              <a:t> </a:t>
            </a:r>
            <a:r>
              <a:rPr lang="en-US" sz="3200" dirty="0" err="1" smtClean="0">
                <a:solidFill>
                  <a:schemeClr val="tx1"/>
                </a:solidFill>
              </a:rPr>
              <a:t>căn</a:t>
            </a:r>
            <a:r>
              <a:rPr lang="en-US" sz="3200" dirty="0" smtClean="0">
                <a:solidFill>
                  <a:schemeClr val="tx1"/>
                </a:solidFill>
              </a:rPr>
              <a:t> </a:t>
            </a:r>
            <a:r>
              <a:rPr lang="en-US" sz="3200" dirty="0" err="1" smtClean="0">
                <a:solidFill>
                  <a:schemeClr val="tx1"/>
                </a:solidFill>
              </a:rPr>
              <a:t>cứ</a:t>
            </a:r>
            <a:r>
              <a:rPr lang="en-US" sz="3200" dirty="0" smtClean="0">
                <a:solidFill>
                  <a:schemeClr val="tx1"/>
                </a:solidFill>
              </a:rPr>
              <a:t> </a:t>
            </a:r>
            <a:r>
              <a:rPr lang="en-US" sz="3200" dirty="0" err="1" smtClean="0">
                <a:solidFill>
                  <a:schemeClr val="tx1"/>
                </a:solidFill>
              </a:rPr>
              <a:t>vào</a:t>
            </a:r>
            <a:r>
              <a:rPr lang="en-US" sz="3200" dirty="0" smtClean="0">
                <a:solidFill>
                  <a:schemeClr val="tx1"/>
                </a:solidFill>
              </a:rPr>
              <a:t> </a:t>
            </a:r>
            <a:r>
              <a:rPr lang="en-US" sz="3200" dirty="0" err="1" smtClean="0">
                <a:solidFill>
                  <a:schemeClr val="tx1"/>
                </a:solidFill>
              </a:rPr>
              <a:t>phòng</a:t>
            </a:r>
            <a:r>
              <a:rPr lang="vi-VN" sz="3200" dirty="0" smtClean="0">
                <a:solidFill>
                  <a:schemeClr val="tx1"/>
                </a:solidFill>
              </a:rPr>
              <a:t> </a:t>
            </a:r>
            <a:r>
              <a:rPr lang="vi-VN" sz="3200" dirty="0">
                <a:solidFill>
                  <a:schemeClr val="tx1"/>
                </a:solidFill>
              </a:rPr>
              <a:t>có quạt ko? </a:t>
            </a:r>
            <a:r>
              <a:rPr lang="en-US" sz="3200" dirty="0" smtClean="0">
                <a:solidFill>
                  <a:schemeClr val="tx1"/>
                </a:solidFill>
              </a:rPr>
              <a:t>C</a:t>
            </a:r>
            <a:r>
              <a:rPr lang="vi-VN" sz="3200" dirty="0" smtClean="0">
                <a:solidFill>
                  <a:schemeClr val="tx1"/>
                </a:solidFill>
              </a:rPr>
              <a:t>ó </a:t>
            </a:r>
            <a:r>
              <a:rPr lang="vi-VN" sz="3200" dirty="0">
                <a:solidFill>
                  <a:schemeClr val="tx1"/>
                </a:solidFill>
              </a:rPr>
              <a:t>đủ diện tích cửa sổ (trên 1/5 DT sàn lớp</a:t>
            </a:r>
            <a:r>
              <a:rPr lang="vi-VN" sz="3200" dirty="0" smtClean="0">
                <a:solidFill>
                  <a:schemeClr val="tx1"/>
                </a:solidFill>
              </a:rPr>
              <a:t>)</a:t>
            </a:r>
            <a:r>
              <a:rPr lang="en-US" sz="3200" dirty="0" smtClean="0">
                <a:solidFill>
                  <a:schemeClr val="tx1"/>
                </a:solidFill>
              </a:rPr>
              <a:t>?</a:t>
            </a:r>
            <a:r>
              <a:rPr lang="vi-VN" sz="3200" dirty="0" smtClean="0">
                <a:solidFill>
                  <a:schemeClr val="tx1"/>
                </a:solidFill>
              </a:rPr>
              <a:t> </a:t>
            </a:r>
            <a:r>
              <a:rPr lang="vi-VN" sz="3200" dirty="0">
                <a:solidFill>
                  <a:schemeClr val="tx1"/>
                </a:solidFill>
              </a:rPr>
              <a:t>sĩ số </a:t>
            </a:r>
            <a:r>
              <a:rPr lang="vi-VN" sz="3200" dirty="0" smtClean="0">
                <a:solidFill>
                  <a:schemeClr val="tx1"/>
                </a:solidFill>
              </a:rPr>
              <a:t>HS?</a:t>
            </a:r>
            <a:r>
              <a:rPr lang="vi-VN" sz="3200" dirty="0">
                <a:solidFill>
                  <a:schemeClr val="tx1"/>
                </a:solidFill>
              </a:rPr>
              <a:t> </a:t>
            </a:r>
            <a:endParaRPr lang="vi-VN" sz="3000" dirty="0">
              <a:solidFill>
                <a:schemeClr val="tx1"/>
              </a:solidFill>
            </a:endParaRPr>
          </a:p>
          <a:p>
            <a:pPr marL="45720" indent="0">
              <a:buNone/>
            </a:pPr>
            <a:r>
              <a:rPr lang="en-US" sz="3200" dirty="0" smtClean="0">
                <a:solidFill>
                  <a:schemeClr val="tx1"/>
                </a:solidFill>
              </a:rPr>
              <a:t>- N</a:t>
            </a:r>
            <a:r>
              <a:rPr lang="vi-VN" sz="3200" dirty="0" smtClean="0">
                <a:solidFill>
                  <a:schemeClr val="tx1"/>
                </a:solidFill>
              </a:rPr>
              <a:t>hững </a:t>
            </a:r>
            <a:r>
              <a:rPr lang="vi-VN" sz="3200" dirty="0">
                <a:solidFill>
                  <a:schemeClr val="tx1"/>
                </a:solidFill>
              </a:rPr>
              <a:t>phòng gắn máy </a:t>
            </a:r>
            <a:r>
              <a:rPr lang="vi-VN" sz="3200" dirty="0" smtClean="0">
                <a:solidFill>
                  <a:schemeClr val="tx1"/>
                </a:solidFill>
              </a:rPr>
              <a:t>lạnh</a:t>
            </a:r>
            <a:r>
              <a:rPr lang="en-US" sz="3200" dirty="0" smtClean="0">
                <a:solidFill>
                  <a:schemeClr val="tx1"/>
                </a:solidFill>
              </a:rPr>
              <a:t> </a:t>
            </a:r>
            <a:r>
              <a:rPr lang="en-US" sz="3200" dirty="0" err="1" smtClean="0">
                <a:solidFill>
                  <a:schemeClr val="tx1"/>
                </a:solidFill>
              </a:rPr>
              <a:t>nếu</a:t>
            </a:r>
            <a:r>
              <a:rPr lang="en-US" sz="3200" dirty="0" smtClean="0">
                <a:solidFill>
                  <a:schemeClr val="tx1"/>
                </a:solidFill>
              </a:rPr>
              <a:t> </a:t>
            </a:r>
            <a:r>
              <a:rPr lang="en-US" sz="3200" dirty="0" err="1" smtClean="0">
                <a:solidFill>
                  <a:schemeClr val="tx1"/>
                </a:solidFill>
              </a:rPr>
              <a:t>không</a:t>
            </a:r>
            <a:r>
              <a:rPr lang="en-US" sz="3200" dirty="0" smtClean="0">
                <a:solidFill>
                  <a:schemeClr val="tx1"/>
                </a:solidFill>
              </a:rPr>
              <a:t> </a:t>
            </a:r>
            <a:r>
              <a:rPr lang="en-US" sz="3200" dirty="0" err="1" smtClean="0">
                <a:solidFill>
                  <a:schemeClr val="tx1"/>
                </a:solidFill>
              </a:rPr>
              <a:t>có</a:t>
            </a:r>
            <a:r>
              <a:rPr lang="en-US" sz="3200" dirty="0" smtClean="0">
                <a:solidFill>
                  <a:schemeClr val="tx1"/>
                </a:solidFill>
              </a:rPr>
              <a:t> </a:t>
            </a:r>
            <a:r>
              <a:rPr lang="en-US" sz="3200" dirty="0" err="1" smtClean="0">
                <a:solidFill>
                  <a:schemeClr val="tx1"/>
                </a:solidFill>
              </a:rPr>
              <a:t>máy</a:t>
            </a:r>
            <a:r>
              <a:rPr lang="en-US" sz="3200" dirty="0" smtClean="0">
                <a:solidFill>
                  <a:schemeClr val="tx1"/>
                </a:solidFill>
              </a:rPr>
              <a:t> </a:t>
            </a:r>
            <a:r>
              <a:rPr lang="en-US" sz="3200" dirty="0" err="1" smtClean="0">
                <a:solidFill>
                  <a:schemeClr val="tx1"/>
                </a:solidFill>
              </a:rPr>
              <a:t>đo</a:t>
            </a:r>
            <a:r>
              <a:rPr lang="en-US" sz="3200" dirty="0" smtClean="0">
                <a:solidFill>
                  <a:schemeClr val="tx1"/>
                </a:solidFill>
              </a:rPr>
              <a:t> </a:t>
            </a:r>
            <a:r>
              <a:rPr lang="en-US" sz="3200" dirty="0" err="1" smtClean="0">
                <a:solidFill>
                  <a:schemeClr val="tx1"/>
                </a:solidFill>
              </a:rPr>
              <a:t>thì</a:t>
            </a:r>
            <a:r>
              <a:rPr lang="en-US" sz="3200" dirty="0" smtClean="0">
                <a:solidFill>
                  <a:schemeClr val="tx1"/>
                </a:solidFill>
              </a:rPr>
              <a:t> </a:t>
            </a:r>
            <a:r>
              <a:rPr lang="en-US" sz="3200" dirty="0" err="1" smtClean="0">
                <a:solidFill>
                  <a:schemeClr val="tx1"/>
                </a:solidFill>
              </a:rPr>
              <a:t>căn</a:t>
            </a:r>
            <a:r>
              <a:rPr lang="en-US" sz="3200" dirty="0" smtClean="0">
                <a:solidFill>
                  <a:schemeClr val="tx1"/>
                </a:solidFill>
              </a:rPr>
              <a:t> </a:t>
            </a:r>
            <a:r>
              <a:rPr lang="en-US" sz="3200" dirty="0" err="1" smtClean="0">
                <a:solidFill>
                  <a:schemeClr val="tx1"/>
                </a:solidFill>
              </a:rPr>
              <a:t>cứ</a:t>
            </a:r>
            <a:r>
              <a:rPr lang="vi-VN" sz="3200" dirty="0" smtClean="0">
                <a:solidFill>
                  <a:schemeClr val="tx1"/>
                </a:solidFill>
              </a:rPr>
              <a:t>: </a:t>
            </a:r>
            <a:r>
              <a:rPr lang="vi-VN" sz="3200" dirty="0">
                <a:solidFill>
                  <a:schemeClr val="tx1"/>
                </a:solidFill>
              </a:rPr>
              <a:t>Có đủ quạt hút </a:t>
            </a:r>
            <a:r>
              <a:rPr lang="vi-VN" sz="3200" dirty="0" smtClean="0">
                <a:solidFill>
                  <a:schemeClr val="tx1"/>
                </a:solidFill>
              </a:rPr>
              <a:t>ko</a:t>
            </a:r>
            <a:r>
              <a:rPr lang="en-US" sz="3200" dirty="0" smtClean="0">
                <a:solidFill>
                  <a:schemeClr val="tx1"/>
                </a:solidFill>
              </a:rPr>
              <a:t>?</a:t>
            </a:r>
            <a:r>
              <a:rPr lang="vi-VN" sz="3200" dirty="0" smtClean="0">
                <a:solidFill>
                  <a:schemeClr val="tx1"/>
                </a:solidFill>
              </a:rPr>
              <a:t> </a:t>
            </a:r>
            <a:r>
              <a:rPr lang="en-US" sz="3200" dirty="0" smtClean="0">
                <a:solidFill>
                  <a:schemeClr val="tx1"/>
                </a:solidFill>
              </a:rPr>
              <a:t>Q</a:t>
            </a:r>
            <a:r>
              <a:rPr lang="vi-VN" sz="3200" dirty="0" smtClean="0">
                <a:solidFill>
                  <a:schemeClr val="tx1"/>
                </a:solidFill>
              </a:rPr>
              <a:t>uạt </a:t>
            </a:r>
            <a:r>
              <a:rPr lang="vi-VN" sz="3200" dirty="0">
                <a:solidFill>
                  <a:schemeClr val="tx1"/>
                </a:solidFill>
              </a:rPr>
              <a:t>hút có hoạt động </a:t>
            </a:r>
            <a:r>
              <a:rPr lang="vi-VN" sz="3200" dirty="0" smtClean="0">
                <a:solidFill>
                  <a:schemeClr val="tx1"/>
                </a:solidFill>
              </a:rPr>
              <a:t>ko? </a:t>
            </a:r>
            <a:r>
              <a:rPr lang="en-US" sz="3200" dirty="0" smtClean="0">
                <a:solidFill>
                  <a:schemeClr val="tx1"/>
                </a:solidFill>
              </a:rPr>
              <a:t>S</a:t>
            </a:r>
            <a:r>
              <a:rPr lang="vi-VN" sz="3200" dirty="0" smtClean="0">
                <a:solidFill>
                  <a:schemeClr val="tx1"/>
                </a:solidFill>
              </a:rPr>
              <a:t>ĩ </a:t>
            </a:r>
            <a:r>
              <a:rPr lang="vi-VN" sz="3200" dirty="0">
                <a:solidFill>
                  <a:schemeClr val="tx1"/>
                </a:solidFill>
              </a:rPr>
              <a:t>số học sinh trong phòng phải đạt 2,5m2/HS. </a:t>
            </a:r>
            <a:endParaRPr lang="en-US" sz="3200" dirty="0" smtClean="0">
              <a:solidFill>
                <a:schemeClr val="tx1"/>
              </a:solidFill>
            </a:endParaRPr>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393496176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200" dirty="0" smtClean="0">
                <a:solidFill>
                  <a:srgbClr val="7030A0"/>
                </a:solidFill>
              </a:rPr>
              <a:t>Phòng </a:t>
            </a:r>
            <a:r>
              <a:rPr lang="vi-VN" sz="3200" dirty="0">
                <a:solidFill>
                  <a:srgbClr val="7030A0"/>
                </a:solidFill>
              </a:rPr>
              <a:t>học yên tĩnh, tiếng ồn nền không quá 55 dBA theo mức âm tương </a:t>
            </a:r>
            <a:r>
              <a:rPr lang="vi-VN" sz="3200" dirty="0" smtClean="0">
                <a:solidFill>
                  <a:srgbClr val="7030A0"/>
                </a:solidFill>
              </a:rPr>
              <a:t>đương</a:t>
            </a:r>
            <a:endParaRPr lang="en-US" sz="3200" dirty="0" smtClean="0">
              <a:solidFill>
                <a:srgbClr val="7030A0"/>
              </a:solidFill>
            </a:endParaRPr>
          </a:p>
          <a:p>
            <a:pPr marL="45720" indent="0">
              <a:buNone/>
            </a:pPr>
            <a:r>
              <a:rPr lang="en-US" sz="3200" dirty="0" smtClean="0"/>
              <a:t>- </a:t>
            </a:r>
            <a:r>
              <a:rPr lang="vi-VN" sz="3200" dirty="0" smtClean="0"/>
              <a:t>Phải </a:t>
            </a:r>
            <a:r>
              <a:rPr lang="vi-VN" sz="3200" dirty="0"/>
              <a:t>mời đơn vị có chức năng đo hoặc dựa vào kết quả đo của </a:t>
            </a:r>
            <a:r>
              <a:rPr lang="vi-VN" sz="3200" dirty="0" smtClean="0"/>
              <a:t>TTBVSKLĐMT. </a:t>
            </a:r>
            <a:endParaRPr lang="en-US" sz="3200" dirty="0" smtClean="0"/>
          </a:p>
          <a:p>
            <a:pPr marL="45720" indent="0">
              <a:buNone/>
            </a:pPr>
            <a:r>
              <a:rPr lang="en-US" sz="3200" dirty="0" smtClean="0"/>
              <a:t>- </a:t>
            </a:r>
            <a:r>
              <a:rPr lang="vi-VN" sz="3200" dirty="0" smtClean="0"/>
              <a:t>Nếu </a:t>
            </a:r>
            <a:r>
              <a:rPr lang="vi-VN" sz="3200" dirty="0"/>
              <a:t>ko có máy đo </a:t>
            </a:r>
            <a:r>
              <a:rPr lang="vi-VN" sz="3200" dirty="0" smtClean="0"/>
              <a:t>thì </a:t>
            </a:r>
            <a:r>
              <a:rPr lang="vi-VN" sz="3200" dirty="0"/>
              <a:t>những trường nội </a:t>
            </a:r>
            <a:r>
              <a:rPr lang="vi-VN" sz="3200" dirty="0" smtClean="0"/>
              <a:t>thành, </a:t>
            </a:r>
            <a:r>
              <a:rPr lang="vi-VN" sz="3200" dirty="0"/>
              <a:t> </a:t>
            </a:r>
            <a:r>
              <a:rPr lang="vi-VN" sz="3200" dirty="0" smtClean="0"/>
              <a:t>phòng</a:t>
            </a:r>
            <a:r>
              <a:rPr lang="en-US" sz="3200" dirty="0" smtClean="0"/>
              <a:t> </a:t>
            </a:r>
            <a:r>
              <a:rPr lang="en-US" sz="3200" dirty="0" err="1" smtClean="0"/>
              <a:t>học</a:t>
            </a:r>
            <a:r>
              <a:rPr lang="vi-VN" sz="3200" dirty="0" smtClean="0"/>
              <a:t> </a:t>
            </a:r>
            <a:r>
              <a:rPr lang="vi-VN" sz="3200" dirty="0"/>
              <a:t>gần đường cái lớn là trừ điểm hết </a:t>
            </a:r>
            <a:r>
              <a:rPr lang="vi-VN" sz="3200" dirty="0" smtClean="0"/>
              <a:t>(</a:t>
            </a:r>
            <a:r>
              <a:rPr lang="en-US" sz="3200" dirty="0" err="1" smtClean="0"/>
              <a:t>căn</a:t>
            </a:r>
            <a:r>
              <a:rPr lang="en-US" sz="3200" dirty="0" smtClean="0"/>
              <a:t> </a:t>
            </a:r>
            <a:r>
              <a:rPr lang="en-US" sz="3200" dirty="0" err="1" smtClean="0"/>
              <a:t>cứ</a:t>
            </a:r>
            <a:r>
              <a:rPr lang="en-US" sz="3200" dirty="0" smtClean="0"/>
              <a:t> </a:t>
            </a:r>
            <a:r>
              <a:rPr lang="vi-VN" sz="3200" dirty="0" smtClean="0"/>
              <a:t>theo </a:t>
            </a:r>
            <a:r>
              <a:rPr lang="vi-VN" sz="3200" dirty="0"/>
              <a:t>kết quả TTBVSKLĐMT 5 năm qua cho thấy vậy )</a:t>
            </a:r>
            <a:endParaRPr lang="vi-VN" sz="3000" dirty="0">
              <a:solidFill>
                <a:srgbClr val="7030A0"/>
              </a:solidFill>
            </a:endParaRPr>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393496176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200" dirty="0"/>
              <a:t>Diện tích tối thiểu cho 1 học sinh đối với cấp </a:t>
            </a:r>
            <a:r>
              <a:rPr lang="vi-VN" sz="3200" dirty="0" smtClean="0"/>
              <a:t>THCS là </a:t>
            </a:r>
            <a:r>
              <a:rPr lang="vi-VN" sz="3200" dirty="0"/>
              <a:t>1,85m</a:t>
            </a:r>
            <a:r>
              <a:rPr lang="vi-VN" sz="3200" baseline="30000" dirty="0"/>
              <a:t>2</a:t>
            </a:r>
            <a:r>
              <a:rPr lang="vi-VN" sz="3200" dirty="0"/>
              <a:t>, đối với cấp </a:t>
            </a:r>
            <a:r>
              <a:rPr lang="vi-VN" sz="3200" dirty="0" smtClean="0"/>
              <a:t>THPT </a:t>
            </a:r>
            <a:r>
              <a:rPr lang="vi-VN" sz="3200" dirty="0"/>
              <a:t>là </a:t>
            </a:r>
            <a:r>
              <a:rPr lang="vi-VN" sz="3200" dirty="0" smtClean="0"/>
              <a:t>2m</a:t>
            </a:r>
            <a:r>
              <a:rPr lang="vi-VN" sz="3200" baseline="30000" dirty="0" smtClean="0"/>
              <a:t>2</a:t>
            </a:r>
          </a:p>
          <a:p>
            <a:r>
              <a:rPr lang="vi-VN" sz="3200" dirty="0"/>
              <a:t>Chiều cao từ 3,30m trở lên; chiều ngang có kích thước tối thiểu 7,2m, </a:t>
            </a:r>
            <a:endParaRPr lang="vi-VN" sz="3200" dirty="0" smtClean="0"/>
          </a:p>
          <a:p>
            <a:r>
              <a:rPr lang="vi-VN" sz="3200" dirty="0" smtClean="0"/>
              <a:t>tỷ </a:t>
            </a:r>
            <a:r>
              <a:rPr lang="vi-VN" sz="3200" dirty="0"/>
              <a:t>lệ giữa chiều dài và chiều rộng không lớn hơn 2; </a:t>
            </a:r>
            <a:endParaRPr lang="vi-VN" sz="3200" dirty="0" smtClean="0"/>
          </a:p>
          <a:p>
            <a:r>
              <a:rPr lang="vi-VN" sz="3200" dirty="0" smtClean="0"/>
              <a:t>Có </a:t>
            </a:r>
            <a:r>
              <a:rPr lang="vi-VN" sz="3200" dirty="0"/>
              <a:t>phòng chuẩn bị với diện tích từ 12m</a:t>
            </a:r>
            <a:r>
              <a:rPr lang="vi-VN" sz="3200" baseline="30000" dirty="0"/>
              <a:t>2</a:t>
            </a:r>
            <a:r>
              <a:rPr lang="vi-VN" sz="3200" dirty="0"/>
              <a:t> đến 27m</a:t>
            </a:r>
            <a:r>
              <a:rPr lang="vi-VN" sz="3200" baseline="30000" dirty="0"/>
              <a:t>2</a:t>
            </a:r>
            <a:r>
              <a:rPr lang="vi-VN" sz="3200" dirty="0"/>
              <a:t> và được bố trí liền kề, có cửa </a:t>
            </a:r>
            <a:r>
              <a:rPr lang="vi-VN" sz="3200" dirty="0" smtClean="0"/>
              <a:t>thông </a:t>
            </a:r>
            <a:r>
              <a:rPr lang="vi-VN" sz="3200" dirty="0"/>
              <a:t>với phòng học bộ </a:t>
            </a:r>
            <a:r>
              <a:rPr lang="vi-VN" sz="3200" dirty="0" smtClean="0"/>
              <a:t>môn</a:t>
            </a:r>
            <a:endParaRPr lang="vi-VN" sz="3000" dirty="0"/>
          </a:p>
        </p:txBody>
      </p:sp>
      <p:sp>
        <p:nvSpPr>
          <p:cNvPr id="4" name="Subtitle 2"/>
          <p:cNvSpPr txBox="1">
            <a:spLocks/>
          </p:cNvSpPr>
          <p:nvPr/>
        </p:nvSpPr>
        <p:spPr>
          <a:xfrm>
            <a:off x="251520" y="548680"/>
            <a:ext cx="8640960" cy="792088"/>
          </a:xfrm>
          <a:prstGeom prst="rect">
            <a:avLst/>
          </a:prstGeom>
        </p:spPr>
        <p:txBody>
          <a:bodyPr>
            <a:normAutofit fontScale="6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 BỘ MÔN LÝ, HÓA, SINH</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350042123"/>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200" dirty="0"/>
              <a:t>Bố trí 2 cửa ra vào phía đầu và cuối phòng, chiều rộng cửa đảm bảo yêu cầu thoát </a:t>
            </a:r>
            <a:r>
              <a:rPr lang="vi-VN" sz="3200" dirty="0" smtClean="0"/>
              <a:t>hiểm</a:t>
            </a:r>
          </a:p>
          <a:p>
            <a:r>
              <a:rPr lang="vi-VN" sz="3200" dirty="0"/>
              <a:t>Có bảng nội quy và hướng dẫn an toàn được viết rõ ràng, cụ thể, đầy đủ và được treo ở nơi dễ đọc</a:t>
            </a:r>
            <a:r>
              <a:rPr lang="vi-VN" sz="3200" dirty="0" smtClean="0"/>
              <a:t> </a:t>
            </a:r>
          </a:p>
          <a:p>
            <a:r>
              <a:rPr lang="vi-VN" sz="3200" dirty="0"/>
              <a:t>Thông thoáng, nồng độ khí CO</a:t>
            </a:r>
            <a:r>
              <a:rPr lang="vi-VN" sz="3200" baseline="-25000" dirty="0"/>
              <a:t>2</a:t>
            </a:r>
            <a:r>
              <a:rPr lang="vi-VN" sz="3200" dirty="0"/>
              <a:t> không quá 0,1% và nồng độ các chất hoá học khác trong không khí nằm trong giới hạn cho </a:t>
            </a:r>
            <a:r>
              <a:rPr lang="vi-VN" sz="3200" dirty="0" smtClean="0"/>
              <a:t>phép</a:t>
            </a:r>
          </a:p>
        </p:txBody>
      </p:sp>
      <p:sp>
        <p:nvSpPr>
          <p:cNvPr id="4" name="Subtitle 2"/>
          <p:cNvSpPr txBox="1">
            <a:spLocks/>
          </p:cNvSpPr>
          <p:nvPr/>
        </p:nvSpPr>
        <p:spPr>
          <a:xfrm>
            <a:off x="251520" y="548680"/>
            <a:ext cx="8640960" cy="792088"/>
          </a:xfrm>
          <a:prstGeom prst="rect">
            <a:avLst/>
          </a:prstGeom>
        </p:spPr>
        <p:txBody>
          <a:bodyPr>
            <a:normAutofit fontScale="6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 BỘ MÔN LÝ, HÓA, SINH</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3446938842"/>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200" dirty="0"/>
              <a:t>Diện tích tối thiểu cho 1 học sinh đối với cấp tiểu học và trung học cơ sở là 2,25m</a:t>
            </a:r>
            <a:r>
              <a:rPr lang="vi-VN" sz="3200" baseline="30000" dirty="0"/>
              <a:t>2</a:t>
            </a:r>
            <a:r>
              <a:rPr lang="vi-VN" sz="3200" dirty="0"/>
              <a:t>, đối với cấp trung học phổ thông là </a:t>
            </a:r>
            <a:r>
              <a:rPr lang="vi-VN" sz="3200" dirty="0" smtClean="0"/>
              <a:t>2,45m</a:t>
            </a:r>
            <a:r>
              <a:rPr lang="vi-VN" sz="3200" baseline="30000" dirty="0" smtClean="0"/>
              <a:t>2</a:t>
            </a:r>
          </a:p>
          <a:p>
            <a:pPr marL="45720" indent="0">
              <a:buNone/>
            </a:pPr>
            <a:endParaRPr lang="vi-VN" sz="3200" baseline="30000" dirty="0" smtClean="0"/>
          </a:p>
          <a:p>
            <a:r>
              <a:rPr lang="vi-VN" sz="3200" dirty="0" smtClean="0"/>
              <a:t>Đảm </a:t>
            </a:r>
            <a:r>
              <a:rPr lang="vi-VN" sz="3200" dirty="0"/>
              <a:t>bảo an toàn về điện và an toàn điện từ trường cho học sinh theo quy định</a:t>
            </a:r>
          </a:p>
          <a:p>
            <a:pPr marL="45720" indent="0">
              <a:buNone/>
            </a:pPr>
            <a:endParaRPr lang="vi-VN" sz="3200" baseline="30000" dirty="0" smtClean="0"/>
          </a:p>
          <a:p>
            <a:pPr marL="45720" indent="0">
              <a:buNone/>
            </a:pPr>
            <a:endParaRPr lang="vi-VN" sz="3200" dirty="0" smtClean="0">
              <a:solidFill>
                <a:srgbClr val="7030A0"/>
              </a:solidFill>
            </a:endParaRPr>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 CNTT</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43025955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700808"/>
            <a:ext cx="8136904" cy="4752528"/>
          </a:xfrm>
        </p:spPr>
        <p:txBody>
          <a:bodyPr>
            <a:normAutofit/>
          </a:bodyPr>
          <a:lstStyle/>
          <a:p>
            <a:r>
              <a:rPr lang="en-US" sz="3200" dirty="0" err="1" smtClean="0"/>
              <a:t>Phòng</a:t>
            </a:r>
            <a:r>
              <a:rPr lang="en-US" sz="3200" dirty="0" smtClean="0"/>
              <a:t> </a:t>
            </a:r>
            <a:r>
              <a:rPr lang="en-US" sz="3200" dirty="0" err="1" smtClean="0"/>
              <a:t>sinh</a:t>
            </a:r>
            <a:r>
              <a:rPr lang="en-US" sz="3200" dirty="0" smtClean="0"/>
              <a:t> </a:t>
            </a:r>
            <a:r>
              <a:rPr lang="en-US" sz="3200" dirty="0" err="1" smtClean="0"/>
              <a:t>hoạt</a:t>
            </a:r>
            <a:r>
              <a:rPr lang="en-US" sz="3200" dirty="0" smtClean="0"/>
              <a:t> </a:t>
            </a:r>
            <a:r>
              <a:rPr lang="en-US" sz="3200" dirty="0" err="1" smtClean="0"/>
              <a:t>chung</a:t>
            </a:r>
            <a:endParaRPr lang="en-US" sz="3200" dirty="0" smtClean="0"/>
          </a:p>
          <a:p>
            <a:r>
              <a:rPr lang="en-US" sz="3200" dirty="0" err="1" smtClean="0"/>
              <a:t>Phòng</a:t>
            </a:r>
            <a:r>
              <a:rPr lang="en-US" sz="3200" dirty="0" smtClean="0"/>
              <a:t> </a:t>
            </a:r>
            <a:r>
              <a:rPr lang="en-US" sz="3200" dirty="0" err="1" smtClean="0"/>
              <a:t>ngủ</a:t>
            </a:r>
            <a:endParaRPr lang="en-US" sz="3200" dirty="0" smtClean="0"/>
          </a:p>
          <a:p>
            <a:r>
              <a:rPr lang="en-US" sz="3200" dirty="0" err="1" smtClean="0"/>
              <a:t>Bàn</a:t>
            </a:r>
            <a:r>
              <a:rPr lang="en-US" sz="3200" dirty="0" smtClean="0"/>
              <a:t> </a:t>
            </a:r>
            <a:r>
              <a:rPr lang="en-US" sz="3200" dirty="0" err="1" smtClean="0"/>
              <a:t>ghế</a:t>
            </a:r>
            <a:endParaRPr lang="en-US" sz="3200" dirty="0" smtClean="0"/>
          </a:p>
          <a:p>
            <a:r>
              <a:rPr lang="en-US" sz="3200" dirty="0" err="1" smtClean="0"/>
              <a:t>Bảng</a:t>
            </a:r>
            <a:endParaRPr lang="en-US" sz="3200" dirty="0" smtClean="0"/>
          </a:p>
          <a:p>
            <a:r>
              <a:rPr lang="en-US" sz="3200" dirty="0" err="1" smtClean="0"/>
              <a:t>Chiếu</a:t>
            </a:r>
            <a:r>
              <a:rPr lang="en-US" sz="3200" dirty="0" smtClean="0"/>
              <a:t> </a:t>
            </a:r>
            <a:r>
              <a:rPr lang="en-US" sz="3200" dirty="0" err="1" smtClean="0"/>
              <a:t>sáng</a:t>
            </a:r>
            <a:endParaRPr lang="en-US" sz="3200" dirty="0" smtClean="0"/>
          </a:p>
          <a:p>
            <a:r>
              <a:rPr lang="en-US" sz="3200" dirty="0" err="1" smtClean="0"/>
              <a:t>Đồ</a:t>
            </a:r>
            <a:r>
              <a:rPr lang="en-US" sz="3200" dirty="0" smtClean="0"/>
              <a:t> </a:t>
            </a:r>
            <a:r>
              <a:rPr lang="en-US" sz="3200" dirty="0" err="1" smtClean="0"/>
              <a:t>chơi</a:t>
            </a:r>
            <a:endParaRPr lang="vi-VN" sz="3200" dirty="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CẤP MẦM NON</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87879449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5112568"/>
          </a:xfrm>
        </p:spPr>
        <p:txBody>
          <a:bodyPr>
            <a:noAutofit/>
          </a:bodyPr>
          <a:lstStyle/>
          <a:p>
            <a:r>
              <a:rPr lang="vi-VN" sz="3200" dirty="0" smtClean="0"/>
              <a:t>Diện tích tối thiểu cho 1 học sinh đối với cấp tiểu học và trung học cơ sở là 2,25m</a:t>
            </a:r>
            <a:r>
              <a:rPr lang="vi-VN" sz="3200" baseline="30000" dirty="0" smtClean="0"/>
              <a:t>2</a:t>
            </a:r>
            <a:r>
              <a:rPr lang="vi-VN" sz="3200" dirty="0" smtClean="0"/>
              <a:t>, đối với cấp trung học phổ thông là 2,45m</a:t>
            </a:r>
            <a:r>
              <a:rPr lang="vi-VN" sz="3200" baseline="30000" dirty="0" smtClean="0"/>
              <a:t>2</a:t>
            </a:r>
          </a:p>
          <a:p>
            <a:pPr marL="45720" indent="0">
              <a:buNone/>
            </a:pPr>
            <a:endParaRPr lang="vi-VN" sz="3200" baseline="30000" dirty="0" smtClean="0"/>
          </a:p>
          <a:p>
            <a:r>
              <a:rPr lang="vi-VN" sz="3200" dirty="0" smtClean="0"/>
              <a:t>Đảm bảo an toàn về điện và an toàn điện từ trường cho học sinh theo quy định</a:t>
            </a:r>
          </a:p>
          <a:p>
            <a:pPr marL="45720" indent="0">
              <a:buNone/>
            </a:pPr>
            <a:endParaRPr lang="vi-VN" sz="3200" baseline="30000" dirty="0" smtClean="0"/>
          </a:p>
          <a:p>
            <a:r>
              <a:rPr lang="vi-VN" sz="3200" dirty="0" smtClean="0">
                <a:solidFill>
                  <a:srgbClr val="7030A0"/>
                </a:solidFill>
              </a:rPr>
              <a:t>Phòng </a:t>
            </a:r>
            <a:r>
              <a:rPr lang="vi-VN" sz="3200" dirty="0">
                <a:solidFill>
                  <a:srgbClr val="7030A0"/>
                </a:solidFill>
              </a:rPr>
              <a:t>học cần được thông khí tốt, nồng độ CO</a:t>
            </a:r>
            <a:r>
              <a:rPr lang="vi-VN" sz="3200" baseline="-25000" dirty="0">
                <a:solidFill>
                  <a:srgbClr val="7030A0"/>
                </a:solidFill>
              </a:rPr>
              <a:t>2</a:t>
            </a:r>
            <a:r>
              <a:rPr lang="vi-VN" sz="3200" dirty="0">
                <a:solidFill>
                  <a:srgbClr val="7030A0"/>
                </a:solidFill>
              </a:rPr>
              <a:t> không quá 0,1</a:t>
            </a:r>
            <a:r>
              <a:rPr lang="vi-VN" sz="3200" dirty="0" smtClean="0">
                <a:solidFill>
                  <a:srgbClr val="7030A0"/>
                </a:solidFill>
              </a:rPr>
              <a:t>%</a:t>
            </a:r>
            <a:r>
              <a:rPr lang="en-US" sz="3200" dirty="0" smtClean="0">
                <a:solidFill>
                  <a:srgbClr val="7030A0"/>
                </a:solidFill>
              </a:rPr>
              <a:t> </a:t>
            </a:r>
            <a:endParaRPr lang="vi-VN" sz="3200" dirty="0" smtClean="0">
              <a:solidFill>
                <a:srgbClr val="7030A0"/>
              </a:solidFill>
            </a:endParaRPr>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HỌC CNTT</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01861310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700808"/>
            <a:ext cx="8352928" cy="4752528"/>
          </a:xfrm>
        </p:spPr>
        <p:txBody>
          <a:bodyPr>
            <a:normAutofit/>
          </a:bodyPr>
          <a:lstStyle/>
          <a:p>
            <a:r>
              <a:rPr lang="vi-VN" sz="3200" dirty="0"/>
              <a:t>Sử dụng bàn ghế  không quá 2 chỗ ngồi, bàn và ghế rời nhau, các góc cạnh nhẵn và an </a:t>
            </a:r>
            <a:r>
              <a:rPr lang="vi-VN" sz="3200" dirty="0" smtClean="0"/>
              <a:t>toàn</a:t>
            </a:r>
          </a:p>
          <a:p>
            <a:pPr marL="45720" indent="0">
              <a:buNone/>
            </a:pPr>
            <a:endParaRPr lang="en-US" sz="3200" dirty="0" smtClean="0"/>
          </a:p>
          <a:p>
            <a:r>
              <a:rPr lang="vi-VN" sz="3200" dirty="0"/>
              <a:t>Có đủ 6 cỡ bàn ghế I, II, III, IV, V, VI tương ứng với chiều cao của học sinh theo quy định tại Thông tư liên tịch số 26/2011/BGD&amp; ĐT-BKHCN-BYT ngày </a:t>
            </a:r>
            <a:r>
              <a:rPr lang="vi-VN" sz="3200" dirty="0" smtClean="0"/>
              <a:t>16/6/2011</a:t>
            </a:r>
            <a:endParaRPr lang="en-US" sz="3200" dirty="0" smtClean="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BÀN GHẾ PHÒNG HỌC</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284084024"/>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700808"/>
            <a:ext cx="8352928" cy="4752528"/>
          </a:xfrm>
        </p:spPr>
        <p:txBody>
          <a:bodyPr>
            <a:normAutofit/>
          </a:bodyPr>
          <a:lstStyle/>
          <a:p>
            <a:r>
              <a:rPr lang="vi-VN" sz="3200" dirty="0"/>
              <a:t>Là loại chuyên dụng, đáp ứng được các yêu cầu đặc thù của bộ </a:t>
            </a:r>
            <a:r>
              <a:rPr lang="vi-VN" sz="3200" dirty="0" smtClean="0"/>
              <a:t>môn</a:t>
            </a:r>
            <a:endParaRPr lang="vi-VN" sz="3200" dirty="0"/>
          </a:p>
          <a:p>
            <a:pPr marL="45720" indent="0">
              <a:buNone/>
            </a:pPr>
            <a:endParaRPr lang="vi-VN" sz="3200" dirty="0" smtClean="0"/>
          </a:p>
          <a:p>
            <a:r>
              <a:rPr lang="vi-VN" sz="3200" dirty="0"/>
              <a:t>C</a:t>
            </a:r>
            <a:r>
              <a:rPr lang="vi-VN" sz="3200" dirty="0" smtClean="0"/>
              <a:t>ó </a:t>
            </a:r>
            <a:r>
              <a:rPr lang="vi-VN" sz="3200" dirty="0"/>
              <a:t>hệ thống điện, nước, khí ga theo yêu cầu sử dụng, đảm bảo an toàn cho học sinh khi tiến hành làm thí </a:t>
            </a:r>
            <a:r>
              <a:rPr lang="vi-VN" sz="3200" dirty="0" smtClean="0"/>
              <a:t>nghiệm</a:t>
            </a:r>
            <a:endParaRPr lang="en-US" sz="3200" dirty="0" smtClean="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BÀN GHẾ PHÒNG BỘ MÔN</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60635209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700808"/>
            <a:ext cx="8352928" cy="4752528"/>
          </a:xfrm>
        </p:spPr>
        <p:txBody>
          <a:bodyPr>
            <a:normAutofit/>
          </a:bodyPr>
          <a:lstStyle/>
          <a:p>
            <a:r>
              <a:rPr lang="vi-VN" sz="3200" dirty="0"/>
              <a:t>Là loại chuyên dụng, đáp ứng được các yêu cầu đặc thù của bộ </a:t>
            </a:r>
            <a:r>
              <a:rPr lang="vi-VN" sz="3200" dirty="0" smtClean="0"/>
              <a:t>môn</a:t>
            </a:r>
            <a:endParaRPr lang="en-US" sz="3200" dirty="0" smtClean="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BÀN GHẾ PHÒNG CNTT</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60635209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484784"/>
            <a:ext cx="8380734" cy="4968552"/>
          </a:xfrm>
        </p:spPr>
        <p:txBody>
          <a:bodyPr>
            <a:normAutofit fontScale="92500" lnSpcReduction="10000"/>
          </a:bodyPr>
          <a:lstStyle/>
          <a:p>
            <a:r>
              <a:rPr lang="vi-VN" sz="3200" dirty="0"/>
              <a:t>Sử dụng bảng chống loá và đảm bảo độ tương phản giữa nền bảng và chữ viết</a:t>
            </a:r>
            <a:endParaRPr lang="en-US" sz="3200" dirty="0" smtClean="0"/>
          </a:p>
          <a:p>
            <a:r>
              <a:rPr lang="vi-VN" sz="3200" dirty="0" smtClean="0"/>
              <a:t>Bảng </a:t>
            </a:r>
            <a:r>
              <a:rPr lang="vi-VN" sz="3200" dirty="0"/>
              <a:t>có màu xanh lá cây hoặc </a:t>
            </a:r>
            <a:r>
              <a:rPr lang="vi-VN" sz="3200" dirty="0" smtClean="0"/>
              <a:t>màu </a:t>
            </a:r>
            <a:r>
              <a:rPr lang="vi-VN" sz="3200" dirty="0"/>
              <a:t>đen (nếu viết bằng phấn trắng), </a:t>
            </a:r>
            <a:r>
              <a:rPr lang="vi-VN" sz="3200" dirty="0" smtClean="0"/>
              <a:t>màu </a:t>
            </a:r>
            <a:r>
              <a:rPr lang="vi-VN" sz="3200" dirty="0"/>
              <a:t>trắng (nếu viết bằng bút dạ màu đen</a:t>
            </a:r>
            <a:r>
              <a:rPr lang="vi-VN" sz="3200" dirty="0" smtClean="0"/>
              <a:t>)</a:t>
            </a:r>
          </a:p>
          <a:p>
            <a:r>
              <a:rPr lang="vi-VN" sz="3200" dirty="0"/>
              <a:t>Chiều cao của bảng từ 1,2m - 1,5m, chiều rộng bảng không quá </a:t>
            </a:r>
            <a:r>
              <a:rPr lang="vi-VN" sz="3200" dirty="0" smtClean="0"/>
              <a:t>3,2m, phù hợp với chiều rộng phòng học</a:t>
            </a:r>
          </a:p>
          <a:p>
            <a:r>
              <a:rPr lang="vi-VN" sz="3200" dirty="0"/>
              <a:t>Bảng treo ở giữa tường, mép dưới bảng cách nền phòng học từ 0,8m đến 1m</a:t>
            </a:r>
            <a:endParaRPr lang="vi-VN" sz="3200" dirty="0" smtClean="0"/>
          </a:p>
        </p:txBody>
      </p:sp>
      <p:sp>
        <p:nvSpPr>
          <p:cNvPr id="4" name="Subtitle 2"/>
          <p:cNvSpPr txBox="1">
            <a:spLocks/>
          </p:cNvSpPr>
          <p:nvPr/>
        </p:nvSpPr>
        <p:spPr>
          <a:xfrm>
            <a:off x="279326" y="404664"/>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BẢNG</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1284084024"/>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484784"/>
            <a:ext cx="8380734" cy="5112568"/>
          </a:xfrm>
        </p:spPr>
        <p:txBody>
          <a:bodyPr>
            <a:normAutofit/>
          </a:bodyPr>
          <a:lstStyle/>
          <a:p>
            <a:r>
              <a:rPr lang="vi-VN" sz="2800" dirty="0"/>
              <a:t>Hướng lấy ánh sáng tự nhiên </a:t>
            </a:r>
            <a:r>
              <a:rPr lang="vi-VN" sz="2800" dirty="0" smtClean="0"/>
              <a:t>là </a:t>
            </a:r>
            <a:r>
              <a:rPr lang="vi-VN" sz="2800" dirty="0"/>
              <a:t>về phía tay trái của học sinh khi ngồi học</a:t>
            </a:r>
            <a:r>
              <a:rPr lang="vi-VN" sz="2800" dirty="0" smtClean="0"/>
              <a:t>;</a:t>
            </a:r>
          </a:p>
          <a:p>
            <a:r>
              <a:rPr lang="vi-VN" sz="2800" dirty="0" smtClean="0"/>
              <a:t>Đối với phòng học: Vùng </a:t>
            </a:r>
            <a:r>
              <a:rPr lang="vi-VN" sz="2800" dirty="0"/>
              <a:t>học tập có hệ số chiếu sáng đồng đều và không dưới 1/2, độ rọi không dưới 300 </a:t>
            </a:r>
            <a:r>
              <a:rPr lang="vi-VN" sz="2800" dirty="0" smtClean="0"/>
              <a:t>Lux</a:t>
            </a:r>
          </a:p>
          <a:p>
            <a:r>
              <a:rPr lang="vi-VN" sz="2800" dirty="0" smtClean="0"/>
              <a:t>Đối với phòng bộ môn: </a:t>
            </a:r>
            <a:r>
              <a:rPr lang="vi-VN" sz="2800" dirty="0"/>
              <a:t>độ rọi trên mặt phẳng làm việc không dưới 300 </a:t>
            </a:r>
            <a:r>
              <a:rPr lang="vi-VN" sz="2800" dirty="0" smtClean="0"/>
              <a:t>Lux</a:t>
            </a:r>
          </a:p>
          <a:p>
            <a:r>
              <a:rPr lang="vi-VN" sz="2800" dirty="0" smtClean="0"/>
              <a:t>Đối với phòng CNTT: Chiếu </a:t>
            </a:r>
            <a:r>
              <a:rPr lang="vi-VN" sz="2800" dirty="0"/>
              <a:t>sáng trên bàn máy tính không dưới 300 Lux</a:t>
            </a:r>
            <a:endParaRPr lang="vi-VN" sz="2800" dirty="0" smtClean="0"/>
          </a:p>
        </p:txBody>
      </p:sp>
      <p:sp>
        <p:nvSpPr>
          <p:cNvPr id="4" name="Subtitle 2"/>
          <p:cNvSpPr txBox="1">
            <a:spLocks/>
          </p:cNvSpPr>
          <p:nvPr/>
        </p:nvSpPr>
        <p:spPr>
          <a:xfrm>
            <a:off x="279326" y="404664"/>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CHIẾU SÁNG</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4109710721"/>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1484784"/>
            <a:ext cx="8524750" cy="5112568"/>
          </a:xfrm>
        </p:spPr>
        <p:txBody>
          <a:bodyPr>
            <a:normAutofit/>
          </a:bodyPr>
          <a:lstStyle/>
          <a:p>
            <a:r>
              <a:rPr lang="vi-VN" sz="2800" dirty="0"/>
              <a:t>Tỷ lệ tổng diện tích cửa sổ (vùng lấy ánh sáng) trên diện tích phòng học không dưới </a:t>
            </a:r>
            <a:r>
              <a:rPr lang="vi-VN" sz="2800" dirty="0" smtClean="0"/>
              <a:t>1/5. </a:t>
            </a:r>
            <a:endParaRPr lang="en-US" sz="2800" dirty="0" smtClean="0"/>
          </a:p>
          <a:p>
            <a:r>
              <a:rPr lang="vi-VN" sz="2800" dirty="0" smtClean="0"/>
              <a:t>Phòng học có hệ thống chiếu sáng nhân tạo, các bóng đèn có chụp chống lóa; </a:t>
            </a:r>
          </a:p>
          <a:p>
            <a:r>
              <a:rPr lang="vi-VN" sz="2800" dirty="0" smtClean="0"/>
              <a:t>Bóng đèn trên trần treo thấp hơn quạt trần, thành dãy song song với tường có cửa sổ, cách tường từ 1,2 đến 1,5m, có công tắc riêng cho từng dãy</a:t>
            </a:r>
          </a:p>
          <a:p>
            <a:r>
              <a:rPr lang="vi-VN" sz="2800" dirty="0" smtClean="0"/>
              <a:t>Đèn </a:t>
            </a:r>
            <a:r>
              <a:rPr lang="vi-VN" sz="2800" dirty="0"/>
              <a:t>chiếu sáng bảng được lắp đặt song song với tường treo bảng, cách tường 0,6m và cao hơn mép trên của bảng 0,3m</a:t>
            </a:r>
            <a:endParaRPr lang="vi-VN" sz="2800" dirty="0" smtClean="0"/>
          </a:p>
        </p:txBody>
      </p:sp>
      <p:sp>
        <p:nvSpPr>
          <p:cNvPr id="4" name="Subtitle 2"/>
          <p:cNvSpPr txBox="1">
            <a:spLocks/>
          </p:cNvSpPr>
          <p:nvPr/>
        </p:nvSpPr>
        <p:spPr>
          <a:xfrm>
            <a:off x="279326" y="404664"/>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CHIẾU SÁNG</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2460088091"/>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476672"/>
            <a:ext cx="8524750" cy="3456384"/>
          </a:xfrm>
        </p:spPr>
        <p:txBody>
          <a:bodyPr>
            <a:normAutofit/>
          </a:bodyPr>
          <a:lstStyle/>
          <a:p>
            <a:pPr marL="45720" indent="0" algn="ctr">
              <a:buNone/>
            </a:pPr>
            <a:r>
              <a:rPr lang="en-US" sz="4800" b="1" dirty="0" smtClean="0">
                <a:solidFill>
                  <a:srgbClr val="7030A0"/>
                </a:solidFill>
                <a:latin typeface="Arial" pitchFamily="34" charset="0"/>
                <a:cs typeface="Arial" pitchFamily="34" charset="0"/>
              </a:rPr>
              <a:t>BÁO CÁO THEO MẪU CỦA BỘ Y TẾ QUY ĐỊNH TRONG THÔNG TƯ LIÊN TỊCH 13/2016/TTLT-BGDĐT-BYT</a:t>
            </a:r>
            <a:endParaRPr lang="en-US" sz="4800" b="1" dirty="0">
              <a:solidFill>
                <a:srgbClr val="7030A0"/>
              </a:solidFill>
              <a:latin typeface="Arial" pitchFamily="34" charset="0"/>
              <a:cs typeface="Arial" pitchFamily="34" charset="0"/>
            </a:endParaRPr>
          </a:p>
          <a:p>
            <a:pPr marL="45720" indent="0">
              <a:buNone/>
            </a:pPr>
            <a:endParaRPr lang="vi-VN" sz="3200" dirty="0" smtClean="0"/>
          </a:p>
        </p:txBody>
      </p:sp>
    </p:spTree>
    <p:extLst>
      <p:ext uri="{BB962C8B-B14F-4D97-AF65-F5344CB8AC3E}">
        <p14:creationId xmlns:p14="http://schemas.microsoft.com/office/powerpoint/2010/main" val="2509462253"/>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79326" y="404664"/>
            <a:ext cx="8640960" cy="792088"/>
          </a:xfrm>
          <a:prstGeom prst="rect">
            <a:avLst/>
          </a:prstGeom>
        </p:spPr>
        <p:txBody>
          <a:bodyPr>
            <a:normAutofit fontScale="850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V. ĐẢM BẢO ĐIỀU KIỆN CSVS </a:t>
            </a:r>
            <a:endParaRPr lang="vi-VN" sz="5400" b="1" dirty="0">
              <a:latin typeface="Arial" pitchFamily="34" charset="0"/>
              <a:cs typeface="Arial" pitchFamily="34" charset="0"/>
            </a:endParaRP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134307395"/>
              </p:ext>
            </p:extLst>
          </p:nvPr>
        </p:nvGraphicFramePr>
        <p:xfrm>
          <a:off x="395537" y="1484784"/>
          <a:ext cx="8280918" cy="4824114"/>
        </p:xfrm>
        <a:graphic>
          <a:graphicData uri="http://schemas.openxmlformats.org/drawingml/2006/table">
            <a:tbl>
              <a:tblPr firstRow="1" bandRow="1">
                <a:tableStyleId>{5C22544A-7EE6-4342-B048-85BDC9FD1C3A}</a:tableStyleId>
              </a:tblPr>
              <a:tblGrid>
                <a:gridCol w="1035116"/>
                <a:gridCol w="3105344"/>
                <a:gridCol w="2070229"/>
                <a:gridCol w="2070229"/>
              </a:tblGrid>
              <a:tr h="804019">
                <a:tc>
                  <a:txBody>
                    <a:bodyPr/>
                    <a:lstStyle/>
                    <a:p>
                      <a:pPr algn="ctr"/>
                      <a:r>
                        <a:rPr lang="en-US" dirty="0" smtClean="0"/>
                        <a:t>STT</a:t>
                      </a:r>
                      <a:endParaRPr lang="en-US" dirty="0"/>
                    </a:p>
                  </a:txBody>
                  <a:tcPr anchor="ctr"/>
                </a:tc>
                <a:tc>
                  <a:txBody>
                    <a:bodyPr/>
                    <a:lstStyle/>
                    <a:p>
                      <a:pPr algn="ctr"/>
                      <a:r>
                        <a:rPr lang="en-US" dirty="0" smtClean="0"/>
                        <a:t>NỘI</a:t>
                      </a:r>
                      <a:r>
                        <a:rPr lang="en-US" baseline="0" dirty="0" smtClean="0"/>
                        <a:t> DUNG</a:t>
                      </a:r>
                      <a:endParaRPr lang="en-US" dirty="0"/>
                    </a:p>
                  </a:txBody>
                  <a:tcPr anchor="ctr"/>
                </a:tc>
                <a:tc>
                  <a:txBody>
                    <a:bodyPr/>
                    <a:lstStyle/>
                    <a:p>
                      <a:pPr algn="ctr"/>
                      <a:r>
                        <a:rPr lang="en-US" dirty="0" smtClean="0"/>
                        <a:t>ĐẠT</a:t>
                      </a:r>
                      <a:endParaRPr lang="en-US" dirty="0"/>
                    </a:p>
                  </a:txBody>
                  <a:tcPr anchor="ctr"/>
                </a:tc>
                <a:tc>
                  <a:txBody>
                    <a:bodyPr/>
                    <a:lstStyle/>
                    <a:p>
                      <a:pPr algn="ctr"/>
                      <a:r>
                        <a:rPr lang="en-US" dirty="0" smtClean="0"/>
                        <a:t>KHÔNG</a:t>
                      </a:r>
                      <a:r>
                        <a:rPr lang="en-US" baseline="0" dirty="0" smtClean="0"/>
                        <a:t> ĐẠT</a:t>
                      </a:r>
                      <a:endParaRPr lang="en-US" dirty="0"/>
                    </a:p>
                  </a:txBody>
                  <a:tcPr anchor="ctr"/>
                </a:tc>
              </a:tr>
              <a:tr h="804019">
                <a:tc>
                  <a:txBody>
                    <a:bodyPr/>
                    <a:lstStyle/>
                    <a:p>
                      <a:pPr algn="ctr"/>
                      <a:r>
                        <a:rPr lang="en-US" dirty="0" smtClean="0"/>
                        <a:t>1</a:t>
                      </a:r>
                      <a:endParaRPr lang="en-US" dirty="0"/>
                    </a:p>
                  </a:txBody>
                  <a:tcPr anchor="ctr"/>
                </a:tc>
                <a:tc>
                  <a:txBody>
                    <a:bodyPr/>
                    <a:lstStyle/>
                    <a:p>
                      <a:pPr algn="l"/>
                      <a:r>
                        <a:rPr lang="en-US" dirty="0" err="1" smtClean="0"/>
                        <a:t>Điều</a:t>
                      </a:r>
                      <a:r>
                        <a:rPr lang="en-US" dirty="0" smtClean="0"/>
                        <a:t> </a:t>
                      </a:r>
                      <a:r>
                        <a:rPr lang="en-US" dirty="0" err="1" smtClean="0"/>
                        <a:t>kiện</a:t>
                      </a:r>
                      <a:r>
                        <a:rPr lang="en-US" baseline="0" dirty="0" smtClean="0"/>
                        <a:t> </a:t>
                      </a:r>
                      <a:r>
                        <a:rPr lang="en-US" baseline="0" dirty="0" err="1" smtClean="0"/>
                        <a:t>về</a:t>
                      </a:r>
                      <a:r>
                        <a:rPr lang="en-US" baseline="0" dirty="0" smtClean="0"/>
                        <a:t> </a:t>
                      </a:r>
                      <a:r>
                        <a:rPr lang="en-US" baseline="0" dirty="0" err="1" smtClean="0"/>
                        <a:t>phòng</a:t>
                      </a:r>
                      <a:r>
                        <a:rPr lang="en-US" baseline="0" dirty="0" smtClean="0"/>
                        <a:t> </a:t>
                      </a:r>
                      <a:r>
                        <a:rPr lang="en-US" baseline="0" dirty="0" err="1" smtClean="0"/>
                        <a:t>học</a:t>
                      </a:r>
                      <a:r>
                        <a:rPr lang="en-US" baseline="0" dirty="0" smtClean="0"/>
                        <a:t> (</a:t>
                      </a:r>
                      <a:r>
                        <a:rPr lang="en-US" baseline="0" dirty="0" err="1" smtClean="0"/>
                        <a:t>diện</a:t>
                      </a:r>
                      <a:r>
                        <a:rPr lang="en-US" baseline="0" dirty="0" smtClean="0"/>
                        <a:t> </a:t>
                      </a:r>
                      <a:r>
                        <a:rPr lang="en-US" baseline="0" dirty="0" err="1" smtClean="0"/>
                        <a:t>tích</a:t>
                      </a:r>
                      <a:r>
                        <a:rPr lang="en-US" baseline="0" dirty="0" smtClean="0"/>
                        <a:t> </a:t>
                      </a:r>
                      <a:r>
                        <a:rPr lang="en-US" baseline="0" dirty="0" err="1" smtClean="0"/>
                        <a:t>lớp</a:t>
                      </a:r>
                      <a:r>
                        <a:rPr lang="en-US" baseline="0" dirty="0" smtClean="0"/>
                        <a:t>/</a:t>
                      </a:r>
                      <a:r>
                        <a:rPr lang="en-US" baseline="0" dirty="0" err="1" smtClean="0"/>
                        <a:t>học</a:t>
                      </a:r>
                      <a:r>
                        <a:rPr lang="en-US" baseline="0" dirty="0" smtClean="0"/>
                        <a:t> </a:t>
                      </a:r>
                      <a:r>
                        <a:rPr lang="en-US" baseline="0" dirty="0" err="1" smtClean="0"/>
                        <a:t>sinh</a:t>
                      </a:r>
                      <a:r>
                        <a:rPr lang="en-US" baseline="0" dirty="0" smtClean="0"/>
                        <a:t>)</a:t>
                      </a:r>
                      <a:endParaRPr lang="en-US" dirty="0"/>
                    </a:p>
                  </a:txBody>
                  <a:tcPr anchor="ctr"/>
                </a:tc>
                <a:tc>
                  <a:txBody>
                    <a:bodyPr/>
                    <a:lstStyle/>
                    <a:p>
                      <a:pPr algn="ctr"/>
                      <a:r>
                        <a:rPr lang="en-US" sz="1400" dirty="0" smtClean="0"/>
                        <a:t>80% </a:t>
                      </a:r>
                      <a:r>
                        <a:rPr lang="en-US" sz="1400" dirty="0" err="1" smtClean="0"/>
                        <a:t>phòng</a:t>
                      </a:r>
                      <a:r>
                        <a:rPr lang="en-US" sz="1400" baseline="0" dirty="0" smtClean="0"/>
                        <a:t> </a:t>
                      </a:r>
                      <a:r>
                        <a:rPr lang="en-US" sz="1400" baseline="0" dirty="0" err="1" smtClean="0"/>
                        <a:t>học</a:t>
                      </a:r>
                      <a:r>
                        <a:rPr lang="en-US" sz="1400" baseline="0" dirty="0" smtClean="0"/>
                        <a:t> </a:t>
                      </a:r>
                      <a:r>
                        <a:rPr lang="en-US" sz="1400" baseline="0" dirty="0" err="1" smtClean="0"/>
                        <a:t>của</a:t>
                      </a:r>
                      <a:r>
                        <a:rPr lang="en-US" sz="1400" baseline="0" dirty="0" smtClean="0"/>
                        <a:t> </a:t>
                      </a:r>
                      <a:r>
                        <a:rPr lang="en-US" sz="1400" baseline="0" dirty="0" err="1" smtClean="0"/>
                        <a:t>trường</a:t>
                      </a:r>
                      <a:r>
                        <a:rPr lang="en-US" sz="1400" baseline="0" dirty="0" smtClean="0"/>
                        <a:t> </a:t>
                      </a:r>
                      <a:r>
                        <a:rPr lang="en-US" sz="1400" baseline="0" dirty="0" err="1" smtClean="0"/>
                        <a:t>đạt</a:t>
                      </a:r>
                      <a:r>
                        <a:rPr lang="en-US" sz="1400" baseline="0" dirty="0" smtClean="0"/>
                        <a:t> </a:t>
                      </a:r>
                      <a:r>
                        <a:rPr lang="en-US" sz="1400" baseline="0" dirty="0" err="1" smtClean="0"/>
                        <a:t>thì</a:t>
                      </a:r>
                      <a:r>
                        <a:rPr lang="en-US" sz="1400" baseline="0" dirty="0" smtClean="0"/>
                        <a:t> </a:t>
                      </a:r>
                      <a:r>
                        <a:rPr lang="en-US" sz="1400" baseline="0" dirty="0" err="1" smtClean="0"/>
                        <a:t>tính</a:t>
                      </a:r>
                      <a:r>
                        <a:rPr lang="en-US" sz="1400" baseline="0" dirty="0" smtClean="0"/>
                        <a:t> </a:t>
                      </a:r>
                      <a:r>
                        <a:rPr lang="en-US" sz="1400" baseline="0" dirty="0" err="1" smtClean="0"/>
                        <a:t>là</a:t>
                      </a:r>
                      <a:r>
                        <a:rPr lang="en-US" sz="1400" baseline="0" dirty="0" smtClean="0"/>
                        <a:t> </a:t>
                      </a:r>
                      <a:r>
                        <a:rPr lang="en-US" sz="1400" baseline="0" dirty="0" err="1" smtClean="0"/>
                        <a:t>trường</a:t>
                      </a:r>
                      <a:r>
                        <a:rPr lang="en-US" sz="1400" baseline="0" dirty="0" smtClean="0"/>
                        <a:t> </a:t>
                      </a:r>
                      <a:r>
                        <a:rPr lang="en-US" sz="1400" baseline="0" dirty="0" err="1" smtClean="0"/>
                        <a:t>đó</a:t>
                      </a:r>
                      <a:r>
                        <a:rPr lang="en-US" sz="1400" baseline="0" dirty="0" smtClean="0"/>
                        <a:t> </a:t>
                      </a:r>
                      <a:r>
                        <a:rPr lang="en-US" sz="1400" baseline="0" dirty="0" err="1" smtClean="0"/>
                        <a:t>đạt</a:t>
                      </a:r>
                      <a:endParaRPr lang="en-US" sz="1400" dirty="0"/>
                    </a:p>
                  </a:txBody>
                  <a:tcPr anchor="ctr"/>
                </a:tc>
                <a:tc>
                  <a:txBody>
                    <a:bodyPr/>
                    <a:lstStyle/>
                    <a:p>
                      <a:pPr algn="ctr"/>
                      <a:endParaRPr lang="en-US" dirty="0"/>
                    </a:p>
                  </a:txBody>
                  <a:tcPr anchor="ctr"/>
                </a:tc>
              </a:tr>
              <a:tr h="804019">
                <a:tc>
                  <a:txBody>
                    <a:bodyPr/>
                    <a:lstStyle/>
                    <a:p>
                      <a:pPr algn="ctr"/>
                      <a:r>
                        <a:rPr lang="en-US" dirty="0" smtClean="0"/>
                        <a:t>2</a:t>
                      </a:r>
                      <a:endParaRPr lang="en-US" dirty="0"/>
                    </a:p>
                  </a:txBody>
                  <a:tcPr anchor="ctr"/>
                </a:tc>
                <a:tc>
                  <a:txBody>
                    <a:bodyPr/>
                    <a:lstStyle/>
                    <a:p>
                      <a:pPr algn="l"/>
                      <a:r>
                        <a:rPr lang="en-US" dirty="0" err="1" smtClean="0"/>
                        <a:t>Điều</a:t>
                      </a:r>
                      <a:r>
                        <a:rPr lang="en-US" baseline="0" dirty="0" smtClean="0"/>
                        <a:t> </a:t>
                      </a:r>
                      <a:r>
                        <a:rPr lang="en-US" baseline="0" dirty="0" err="1" smtClean="0"/>
                        <a:t>kiện</a:t>
                      </a:r>
                      <a:r>
                        <a:rPr lang="en-US" baseline="0" dirty="0" smtClean="0"/>
                        <a:t> </a:t>
                      </a:r>
                      <a:r>
                        <a:rPr lang="en-US" baseline="0" dirty="0" err="1" smtClean="0"/>
                        <a:t>về</a:t>
                      </a:r>
                      <a:r>
                        <a:rPr lang="en-US" baseline="0" dirty="0" smtClean="0"/>
                        <a:t> </a:t>
                      </a:r>
                      <a:r>
                        <a:rPr lang="en-US" baseline="0" dirty="0" err="1" smtClean="0"/>
                        <a:t>bàn</a:t>
                      </a:r>
                      <a:r>
                        <a:rPr lang="en-US" baseline="0" dirty="0" smtClean="0"/>
                        <a:t> </a:t>
                      </a:r>
                      <a:r>
                        <a:rPr lang="en-US" baseline="0" dirty="0" err="1" smtClean="0"/>
                        <a:t>ghế</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80% </a:t>
                      </a:r>
                      <a:r>
                        <a:rPr lang="en-US" sz="1400" dirty="0" err="1" smtClean="0"/>
                        <a:t>phòng</a:t>
                      </a:r>
                      <a:r>
                        <a:rPr lang="en-US" sz="1400" baseline="0" dirty="0" smtClean="0"/>
                        <a:t> </a:t>
                      </a:r>
                      <a:r>
                        <a:rPr lang="en-US" sz="1400" baseline="0" dirty="0" err="1" smtClean="0"/>
                        <a:t>học</a:t>
                      </a:r>
                      <a:r>
                        <a:rPr lang="en-US" sz="1400" baseline="0" dirty="0" smtClean="0"/>
                        <a:t> </a:t>
                      </a:r>
                      <a:r>
                        <a:rPr lang="en-US" sz="1400" baseline="0" dirty="0" err="1" smtClean="0"/>
                        <a:t>của</a:t>
                      </a:r>
                      <a:r>
                        <a:rPr lang="en-US" sz="1400" baseline="0" dirty="0" smtClean="0"/>
                        <a:t> </a:t>
                      </a:r>
                      <a:r>
                        <a:rPr lang="en-US" sz="1400" baseline="0" dirty="0" err="1" smtClean="0"/>
                        <a:t>trường</a:t>
                      </a:r>
                      <a:r>
                        <a:rPr lang="en-US" sz="1400" baseline="0" dirty="0" smtClean="0"/>
                        <a:t> </a:t>
                      </a:r>
                      <a:r>
                        <a:rPr lang="en-US" sz="1400" baseline="0" dirty="0" err="1" smtClean="0"/>
                        <a:t>đạt</a:t>
                      </a:r>
                      <a:r>
                        <a:rPr lang="en-US" sz="1400" baseline="0" dirty="0" smtClean="0"/>
                        <a:t> </a:t>
                      </a:r>
                      <a:r>
                        <a:rPr lang="en-US" sz="1400" baseline="0" dirty="0" err="1" smtClean="0"/>
                        <a:t>thì</a:t>
                      </a:r>
                      <a:r>
                        <a:rPr lang="en-US" sz="1400" baseline="0" dirty="0" smtClean="0"/>
                        <a:t> </a:t>
                      </a:r>
                      <a:r>
                        <a:rPr lang="en-US" sz="1400" baseline="0" dirty="0" err="1" smtClean="0"/>
                        <a:t>tính</a:t>
                      </a:r>
                      <a:r>
                        <a:rPr lang="en-US" sz="1400" baseline="0" dirty="0" smtClean="0"/>
                        <a:t> </a:t>
                      </a:r>
                      <a:r>
                        <a:rPr lang="en-US" sz="1400" baseline="0" dirty="0" err="1" smtClean="0"/>
                        <a:t>là</a:t>
                      </a:r>
                      <a:r>
                        <a:rPr lang="en-US" sz="1400" baseline="0" dirty="0" smtClean="0"/>
                        <a:t> </a:t>
                      </a:r>
                      <a:r>
                        <a:rPr lang="en-US" sz="1400" baseline="0" dirty="0" err="1" smtClean="0"/>
                        <a:t>trường</a:t>
                      </a:r>
                      <a:r>
                        <a:rPr lang="en-US" sz="1400" baseline="0" dirty="0" smtClean="0"/>
                        <a:t> </a:t>
                      </a:r>
                      <a:r>
                        <a:rPr lang="en-US" sz="1400" baseline="0" dirty="0" err="1" smtClean="0"/>
                        <a:t>đó</a:t>
                      </a:r>
                      <a:r>
                        <a:rPr lang="en-US" sz="1400" baseline="0" dirty="0" smtClean="0"/>
                        <a:t> </a:t>
                      </a:r>
                      <a:r>
                        <a:rPr lang="en-US" sz="1400" baseline="0" dirty="0" err="1" smtClean="0"/>
                        <a:t>đạt</a:t>
                      </a:r>
                      <a:endParaRPr lang="en-US" sz="1400" dirty="0" smtClean="0"/>
                    </a:p>
                  </a:txBody>
                  <a:tcPr anchor="ctr"/>
                </a:tc>
                <a:tc>
                  <a:txBody>
                    <a:bodyPr/>
                    <a:lstStyle/>
                    <a:p>
                      <a:pPr algn="ctr"/>
                      <a:endParaRPr lang="en-US"/>
                    </a:p>
                  </a:txBody>
                  <a:tcPr anchor="ctr"/>
                </a:tc>
              </a:tr>
              <a:tr h="804019">
                <a:tc>
                  <a:txBody>
                    <a:bodyPr/>
                    <a:lstStyle/>
                    <a:p>
                      <a:pPr algn="ctr"/>
                      <a:r>
                        <a:rPr lang="en-US" dirty="0" smtClean="0"/>
                        <a:t>3</a:t>
                      </a:r>
                      <a:endParaRPr lang="en-US" dirty="0"/>
                    </a:p>
                  </a:txBody>
                  <a:tcPr anchor="ctr"/>
                </a:tc>
                <a:tc>
                  <a:txBody>
                    <a:bodyPr/>
                    <a:lstStyle/>
                    <a:p>
                      <a:pPr algn="l"/>
                      <a:r>
                        <a:rPr lang="en-US" dirty="0" err="1" smtClean="0"/>
                        <a:t>Điều</a:t>
                      </a:r>
                      <a:r>
                        <a:rPr lang="en-US" baseline="0" dirty="0" smtClean="0"/>
                        <a:t> </a:t>
                      </a:r>
                      <a:r>
                        <a:rPr lang="en-US" baseline="0" dirty="0" err="1" smtClean="0"/>
                        <a:t>kiện</a:t>
                      </a:r>
                      <a:r>
                        <a:rPr lang="en-US" baseline="0" dirty="0" smtClean="0"/>
                        <a:t> </a:t>
                      </a:r>
                      <a:r>
                        <a:rPr lang="en-US" baseline="0" dirty="0" err="1" smtClean="0"/>
                        <a:t>về</a:t>
                      </a:r>
                      <a:r>
                        <a:rPr lang="en-US" baseline="0" dirty="0" smtClean="0"/>
                        <a:t> </a:t>
                      </a:r>
                      <a:r>
                        <a:rPr lang="en-US" baseline="0" dirty="0" err="1" smtClean="0"/>
                        <a:t>bảng</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80% </a:t>
                      </a:r>
                      <a:r>
                        <a:rPr lang="en-US" sz="1400" dirty="0" err="1" smtClean="0"/>
                        <a:t>phòng</a:t>
                      </a:r>
                      <a:r>
                        <a:rPr lang="en-US" sz="1400" baseline="0" dirty="0" smtClean="0"/>
                        <a:t> </a:t>
                      </a:r>
                      <a:r>
                        <a:rPr lang="en-US" sz="1400" baseline="0" dirty="0" err="1" smtClean="0"/>
                        <a:t>học</a:t>
                      </a:r>
                      <a:r>
                        <a:rPr lang="en-US" sz="1400" baseline="0" dirty="0" smtClean="0"/>
                        <a:t> </a:t>
                      </a:r>
                      <a:r>
                        <a:rPr lang="en-US" sz="1400" baseline="0" dirty="0" err="1" smtClean="0"/>
                        <a:t>của</a:t>
                      </a:r>
                      <a:r>
                        <a:rPr lang="en-US" sz="1400" baseline="0" dirty="0" smtClean="0"/>
                        <a:t> </a:t>
                      </a:r>
                      <a:r>
                        <a:rPr lang="en-US" sz="1400" baseline="0" dirty="0" err="1" smtClean="0"/>
                        <a:t>trường</a:t>
                      </a:r>
                      <a:r>
                        <a:rPr lang="en-US" sz="1400" baseline="0" dirty="0" smtClean="0"/>
                        <a:t> </a:t>
                      </a:r>
                      <a:r>
                        <a:rPr lang="en-US" sz="1400" baseline="0" dirty="0" err="1" smtClean="0"/>
                        <a:t>đạt</a:t>
                      </a:r>
                      <a:r>
                        <a:rPr lang="en-US" sz="1400" baseline="0" dirty="0" smtClean="0"/>
                        <a:t> </a:t>
                      </a:r>
                      <a:r>
                        <a:rPr lang="en-US" sz="1400" baseline="0" dirty="0" err="1" smtClean="0"/>
                        <a:t>thì</a:t>
                      </a:r>
                      <a:r>
                        <a:rPr lang="en-US" sz="1400" baseline="0" dirty="0" smtClean="0"/>
                        <a:t> </a:t>
                      </a:r>
                      <a:r>
                        <a:rPr lang="en-US" sz="1400" baseline="0" dirty="0" err="1" smtClean="0"/>
                        <a:t>tính</a:t>
                      </a:r>
                      <a:r>
                        <a:rPr lang="en-US" sz="1400" baseline="0" dirty="0" smtClean="0"/>
                        <a:t> </a:t>
                      </a:r>
                      <a:r>
                        <a:rPr lang="en-US" sz="1400" baseline="0" dirty="0" err="1" smtClean="0"/>
                        <a:t>là</a:t>
                      </a:r>
                      <a:r>
                        <a:rPr lang="en-US" sz="1400" baseline="0" dirty="0" smtClean="0"/>
                        <a:t> </a:t>
                      </a:r>
                      <a:r>
                        <a:rPr lang="en-US" sz="1400" baseline="0" dirty="0" err="1" smtClean="0"/>
                        <a:t>trường</a:t>
                      </a:r>
                      <a:r>
                        <a:rPr lang="en-US" sz="1400" baseline="0" dirty="0" smtClean="0"/>
                        <a:t> </a:t>
                      </a:r>
                      <a:r>
                        <a:rPr lang="en-US" sz="1400" baseline="0" dirty="0" err="1" smtClean="0"/>
                        <a:t>đó</a:t>
                      </a:r>
                      <a:r>
                        <a:rPr lang="en-US" sz="1400" baseline="0" dirty="0" smtClean="0"/>
                        <a:t> </a:t>
                      </a:r>
                      <a:r>
                        <a:rPr lang="en-US" sz="1400" baseline="0" dirty="0" err="1" smtClean="0"/>
                        <a:t>đạt</a:t>
                      </a:r>
                      <a:endParaRPr lang="en-US" sz="1400" dirty="0" smtClean="0"/>
                    </a:p>
                  </a:txBody>
                  <a:tcPr anchor="ctr"/>
                </a:tc>
                <a:tc>
                  <a:txBody>
                    <a:bodyPr/>
                    <a:lstStyle/>
                    <a:p>
                      <a:pPr algn="ctr"/>
                      <a:endParaRPr lang="en-US" dirty="0"/>
                    </a:p>
                  </a:txBody>
                  <a:tcPr anchor="ctr"/>
                </a:tc>
              </a:tr>
              <a:tr h="804019">
                <a:tc>
                  <a:txBody>
                    <a:bodyPr/>
                    <a:lstStyle/>
                    <a:p>
                      <a:pPr algn="ctr"/>
                      <a:r>
                        <a:rPr lang="en-US" dirty="0" smtClean="0"/>
                        <a:t>4</a:t>
                      </a:r>
                      <a:endParaRPr lang="en-US" dirty="0"/>
                    </a:p>
                  </a:txBody>
                  <a:tcPr anchor="ctr"/>
                </a:tc>
                <a:tc>
                  <a:txBody>
                    <a:bodyPr/>
                    <a:lstStyle/>
                    <a:p>
                      <a:pPr algn="l"/>
                      <a:r>
                        <a:rPr lang="en-US" dirty="0" err="1" smtClean="0"/>
                        <a:t>Điều</a:t>
                      </a:r>
                      <a:r>
                        <a:rPr lang="en-US" dirty="0" smtClean="0"/>
                        <a:t> </a:t>
                      </a:r>
                      <a:r>
                        <a:rPr lang="en-US" dirty="0" err="1" smtClean="0"/>
                        <a:t>kiện</a:t>
                      </a:r>
                      <a:r>
                        <a:rPr lang="en-US" baseline="0" dirty="0" smtClean="0"/>
                        <a:t> </a:t>
                      </a:r>
                      <a:r>
                        <a:rPr lang="en-US" baseline="0" dirty="0" err="1" smtClean="0"/>
                        <a:t>về</a:t>
                      </a:r>
                      <a:r>
                        <a:rPr lang="en-US" baseline="0" dirty="0" smtClean="0"/>
                        <a:t> </a:t>
                      </a:r>
                      <a:r>
                        <a:rPr lang="en-US" baseline="0" dirty="0" err="1" smtClean="0"/>
                        <a:t>chiếu</a:t>
                      </a:r>
                      <a:r>
                        <a:rPr lang="en-US" baseline="0" dirty="0" smtClean="0"/>
                        <a:t> </a:t>
                      </a:r>
                      <a:r>
                        <a:rPr lang="en-US" baseline="0" dirty="0" err="1" smtClean="0"/>
                        <a:t>sáng</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80% </a:t>
                      </a:r>
                      <a:r>
                        <a:rPr lang="en-US" sz="1400" dirty="0" err="1" smtClean="0"/>
                        <a:t>phòng</a:t>
                      </a:r>
                      <a:r>
                        <a:rPr lang="en-US" sz="1400" baseline="0" dirty="0" smtClean="0"/>
                        <a:t> </a:t>
                      </a:r>
                      <a:r>
                        <a:rPr lang="en-US" sz="1400" baseline="0" dirty="0" err="1" smtClean="0"/>
                        <a:t>học</a:t>
                      </a:r>
                      <a:r>
                        <a:rPr lang="en-US" sz="1400" baseline="0" dirty="0" smtClean="0"/>
                        <a:t> </a:t>
                      </a:r>
                      <a:r>
                        <a:rPr lang="en-US" sz="1400" baseline="0" dirty="0" err="1" smtClean="0"/>
                        <a:t>của</a:t>
                      </a:r>
                      <a:r>
                        <a:rPr lang="en-US" sz="1400" baseline="0" dirty="0" smtClean="0"/>
                        <a:t> </a:t>
                      </a:r>
                      <a:r>
                        <a:rPr lang="en-US" sz="1400" baseline="0" dirty="0" err="1" smtClean="0"/>
                        <a:t>trường</a:t>
                      </a:r>
                      <a:r>
                        <a:rPr lang="en-US" sz="1400" baseline="0" dirty="0" smtClean="0"/>
                        <a:t> </a:t>
                      </a:r>
                      <a:r>
                        <a:rPr lang="en-US" sz="1400" baseline="0" dirty="0" err="1" smtClean="0"/>
                        <a:t>đạt</a:t>
                      </a:r>
                      <a:r>
                        <a:rPr lang="en-US" sz="1400" baseline="0" dirty="0" smtClean="0"/>
                        <a:t> </a:t>
                      </a:r>
                      <a:r>
                        <a:rPr lang="en-US" sz="1400" baseline="0" dirty="0" err="1" smtClean="0"/>
                        <a:t>thì</a:t>
                      </a:r>
                      <a:r>
                        <a:rPr lang="en-US" sz="1400" baseline="0" dirty="0" smtClean="0"/>
                        <a:t> </a:t>
                      </a:r>
                      <a:r>
                        <a:rPr lang="en-US" sz="1400" baseline="0" dirty="0" err="1" smtClean="0"/>
                        <a:t>tính</a:t>
                      </a:r>
                      <a:r>
                        <a:rPr lang="en-US" sz="1400" baseline="0" dirty="0" smtClean="0"/>
                        <a:t> </a:t>
                      </a:r>
                      <a:r>
                        <a:rPr lang="en-US" sz="1400" baseline="0" dirty="0" err="1" smtClean="0"/>
                        <a:t>là</a:t>
                      </a:r>
                      <a:r>
                        <a:rPr lang="en-US" sz="1400" baseline="0" dirty="0" smtClean="0"/>
                        <a:t> </a:t>
                      </a:r>
                      <a:r>
                        <a:rPr lang="en-US" sz="1400" baseline="0" dirty="0" err="1" smtClean="0"/>
                        <a:t>trường</a:t>
                      </a:r>
                      <a:r>
                        <a:rPr lang="en-US" sz="1400" baseline="0" dirty="0" smtClean="0"/>
                        <a:t> </a:t>
                      </a:r>
                      <a:r>
                        <a:rPr lang="en-US" sz="1400" baseline="0" dirty="0" err="1" smtClean="0"/>
                        <a:t>đó</a:t>
                      </a:r>
                      <a:r>
                        <a:rPr lang="en-US" sz="1400" baseline="0" dirty="0" smtClean="0"/>
                        <a:t> </a:t>
                      </a:r>
                      <a:r>
                        <a:rPr lang="en-US" sz="1400" baseline="0" dirty="0" err="1" smtClean="0"/>
                        <a:t>đạt</a:t>
                      </a:r>
                      <a:endParaRPr lang="en-US" sz="1400" dirty="0" smtClean="0"/>
                    </a:p>
                  </a:txBody>
                  <a:tcPr anchor="ctr"/>
                </a:tc>
                <a:tc>
                  <a:txBody>
                    <a:bodyPr/>
                    <a:lstStyle/>
                    <a:p>
                      <a:pPr algn="ctr"/>
                      <a:endParaRPr lang="en-US" dirty="0"/>
                    </a:p>
                  </a:txBody>
                  <a:tcPr anchor="ctr"/>
                </a:tc>
              </a:tr>
              <a:tr h="804019">
                <a:tc>
                  <a:txBody>
                    <a:bodyPr/>
                    <a:lstStyle/>
                    <a:p>
                      <a:pPr algn="ctr"/>
                      <a:r>
                        <a:rPr lang="en-US" dirty="0" smtClean="0"/>
                        <a:t>5</a:t>
                      </a:r>
                      <a:endParaRPr lang="en-US" dirty="0"/>
                    </a:p>
                  </a:txBody>
                  <a:tcPr anchor="ctr"/>
                </a:tc>
                <a:tc>
                  <a:txBody>
                    <a:bodyPr/>
                    <a:lstStyle/>
                    <a:p>
                      <a:pPr algn="l"/>
                      <a:r>
                        <a:rPr lang="en-US" dirty="0" err="1" smtClean="0"/>
                        <a:t>Điều</a:t>
                      </a:r>
                      <a:r>
                        <a:rPr lang="en-US" baseline="0" dirty="0" smtClean="0"/>
                        <a:t> </a:t>
                      </a:r>
                      <a:r>
                        <a:rPr lang="en-US" baseline="0" dirty="0" err="1" smtClean="0"/>
                        <a:t>kiện</a:t>
                      </a:r>
                      <a:r>
                        <a:rPr lang="en-US" baseline="0" dirty="0" smtClean="0"/>
                        <a:t> </a:t>
                      </a:r>
                      <a:r>
                        <a:rPr lang="en-US" baseline="0" dirty="0" err="1" smtClean="0"/>
                        <a:t>về</a:t>
                      </a:r>
                      <a:r>
                        <a:rPr lang="en-US" baseline="0" dirty="0" smtClean="0"/>
                        <a:t> </a:t>
                      </a:r>
                      <a:r>
                        <a:rPr lang="en-US" baseline="0" dirty="0" err="1" smtClean="0"/>
                        <a:t>thiết</a:t>
                      </a:r>
                      <a:r>
                        <a:rPr lang="en-US" baseline="0" dirty="0" smtClean="0"/>
                        <a:t> </a:t>
                      </a:r>
                      <a:r>
                        <a:rPr lang="en-US" baseline="0" dirty="0" err="1" smtClean="0"/>
                        <a:t>bị</a:t>
                      </a:r>
                      <a:r>
                        <a:rPr lang="en-US" baseline="0" dirty="0" smtClean="0"/>
                        <a:t>, </a:t>
                      </a:r>
                      <a:r>
                        <a:rPr lang="en-US" baseline="0" dirty="0" err="1" smtClean="0"/>
                        <a:t>đồ</a:t>
                      </a:r>
                      <a:r>
                        <a:rPr lang="en-US" baseline="0" dirty="0" smtClean="0"/>
                        <a:t> </a:t>
                      </a:r>
                      <a:r>
                        <a:rPr lang="en-US" baseline="0" dirty="0" err="1" smtClean="0"/>
                        <a:t>chơi</a:t>
                      </a:r>
                      <a:r>
                        <a:rPr lang="en-US" baseline="0" dirty="0" smtClean="0"/>
                        <a:t> </a:t>
                      </a:r>
                      <a:r>
                        <a:rPr lang="en-US" baseline="0" dirty="0" err="1" smtClean="0"/>
                        <a:t>trẻ</a:t>
                      </a:r>
                      <a:r>
                        <a:rPr lang="en-US" baseline="0" dirty="0" smtClean="0"/>
                        <a:t> </a:t>
                      </a:r>
                      <a:r>
                        <a:rPr lang="en-US" baseline="0" dirty="0" err="1" smtClean="0"/>
                        <a:t>em</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80% </a:t>
                      </a:r>
                      <a:r>
                        <a:rPr lang="en-US" sz="1400" dirty="0" err="1" smtClean="0"/>
                        <a:t>phòng</a:t>
                      </a:r>
                      <a:r>
                        <a:rPr lang="en-US" sz="1400" baseline="0" dirty="0" smtClean="0"/>
                        <a:t> </a:t>
                      </a:r>
                      <a:r>
                        <a:rPr lang="en-US" sz="1400" baseline="0" dirty="0" err="1" smtClean="0"/>
                        <a:t>học</a:t>
                      </a:r>
                      <a:r>
                        <a:rPr lang="en-US" sz="1400" baseline="0" dirty="0" smtClean="0"/>
                        <a:t> </a:t>
                      </a:r>
                      <a:r>
                        <a:rPr lang="en-US" sz="1400" baseline="0" dirty="0" err="1" smtClean="0"/>
                        <a:t>của</a:t>
                      </a:r>
                      <a:r>
                        <a:rPr lang="en-US" sz="1400" baseline="0" dirty="0" smtClean="0"/>
                        <a:t> </a:t>
                      </a:r>
                      <a:r>
                        <a:rPr lang="en-US" sz="1400" baseline="0" dirty="0" err="1" smtClean="0"/>
                        <a:t>trường</a:t>
                      </a:r>
                      <a:r>
                        <a:rPr lang="en-US" sz="1400" baseline="0" dirty="0" smtClean="0"/>
                        <a:t> </a:t>
                      </a:r>
                      <a:r>
                        <a:rPr lang="en-US" sz="1400" baseline="0" dirty="0" err="1" smtClean="0"/>
                        <a:t>đạt</a:t>
                      </a:r>
                      <a:r>
                        <a:rPr lang="en-US" sz="1400" baseline="0" dirty="0" smtClean="0"/>
                        <a:t> </a:t>
                      </a:r>
                      <a:r>
                        <a:rPr lang="en-US" sz="1400" baseline="0" dirty="0" err="1" smtClean="0"/>
                        <a:t>thì</a:t>
                      </a:r>
                      <a:r>
                        <a:rPr lang="en-US" sz="1400" baseline="0" dirty="0" smtClean="0"/>
                        <a:t> </a:t>
                      </a:r>
                      <a:r>
                        <a:rPr lang="en-US" sz="1400" baseline="0" dirty="0" err="1" smtClean="0"/>
                        <a:t>tính</a:t>
                      </a:r>
                      <a:r>
                        <a:rPr lang="en-US" sz="1400" baseline="0" dirty="0" smtClean="0"/>
                        <a:t> </a:t>
                      </a:r>
                      <a:r>
                        <a:rPr lang="en-US" sz="1400" baseline="0" dirty="0" err="1" smtClean="0"/>
                        <a:t>là</a:t>
                      </a:r>
                      <a:r>
                        <a:rPr lang="en-US" sz="1400" baseline="0" dirty="0" smtClean="0"/>
                        <a:t> </a:t>
                      </a:r>
                      <a:r>
                        <a:rPr lang="en-US" sz="1400" baseline="0" dirty="0" err="1" smtClean="0"/>
                        <a:t>trường</a:t>
                      </a:r>
                      <a:r>
                        <a:rPr lang="en-US" sz="1400" baseline="0" dirty="0" smtClean="0"/>
                        <a:t> </a:t>
                      </a:r>
                      <a:r>
                        <a:rPr lang="en-US" sz="1400" baseline="0" dirty="0" err="1" smtClean="0"/>
                        <a:t>đó</a:t>
                      </a:r>
                      <a:r>
                        <a:rPr lang="en-US" sz="1400" baseline="0" dirty="0" smtClean="0"/>
                        <a:t> </a:t>
                      </a:r>
                      <a:r>
                        <a:rPr lang="en-US" sz="1400" baseline="0" dirty="0" err="1" smtClean="0"/>
                        <a:t>đạt</a:t>
                      </a:r>
                      <a:endParaRPr lang="en-US" sz="1400" dirty="0" smtClean="0"/>
                    </a:p>
                  </a:txBody>
                  <a:tcPr anchor="ctr"/>
                </a:tc>
                <a:tc>
                  <a:txBody>
                    <a:bodyPr/>
                    <a:lstStyle/>
                    <a:p>
                      <a:pPr algn="ctr"/>
                      <a:endParaRPr lang="en-US" dirty="0"/>
                    </a:p>
                  </a:txBody>
                  <a:tcPr anchor="ctr"/>
                </a:tc>
              </a:tr>
            </a:tbl>
          </a:graphicData>
        </a:graphic>
      </p:graphicFrame>
    </p:spTree>
    <p:extLst>
      <p:ext uri="{BB962C8B-B14F-4D97-AF65-F5344CB8AC3E}">
        <p14:creationId xmlns:p14="http://schemas.microsoft.com/office/powerpoint/2010/main" val="240510672"/>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71472" y="1857364"/>
          <a:ext cx="8072494" cy="4572032"/>
        </p:xfrm>
        <a:graphic>
          <a:graphicData uri="http://schemas.openxmlformats.org/drawingml/2006/table">
            <a:tbl>
              <a:tblPr/>
              <a:tblGrid>
                <a:gridCol w="1278389"/>
                <a:gridCol w="3148033"/>
                <a:gridCol w="3646072"/>
              </a:tblGrid>
              <a:tr h="1143008">
                <a:tc>
                  <a:txBody>
                    <a:bodyPr/>
                    <a:lstStyle/>
                    <a:p>
                      <a:pPr algn="ctr"/>
                      <a:r>
                        <a:rPr lang="vi-VN" sz="2400" b="1" u="none" strike="noStrike">
                          <a:solidFill>
                            <a:srgbClr val="000000"/>
                          </a:solidFill>
                          <a:latin typeface="Arial"/>
                        </a:rPr>
                        <a:t>Cỡ số</a:t>
                      </a:r>
                      <a:endParaRPr lang="vi-VN" sz="24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b="1" u="none" strike="noStrike">
                          <a:solidFill>
                            <a:srgbClr val="000000"/>
                          </a:solidFill>
                          <a:latin typeface="Arial"/>
                        </a:rPr>
                        <a:t>Mã số</a:t>
                      </a:r>
                      <a:endParaRPr lang="vi-VN" sz="24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b="1" u="none" strike="noStrike">
                          <a:solidFill>
                            <a:srgbClr val="000000"/>
                          </a:solidFill>
                          <a:latin typeface="Arial"/>
                        </a:rPr>
                        <a:t>Chiều cao học sinh (cm)</a:t>
                      </a:r>
                      <a:endParaRPr lang="vi-VN" sz="24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ctr"/>
                      <a:r>
                        <a:rPr lang="vi-VN" sz="2400" u="none" strike="noStrike">
                          <a:solidFill>
                            <a:srgbClr val="000000"/>
                          </a:solidFill>
                          <a:latin typeface="Arial"/>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I/100 - 109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Từ 100  đến 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ctr"/>
                      <a:r>
                        <a:rPr lang="vi-VN" sz="2400" u="none" strike="noStrike">
                          <a:solidFill>
                            <a:srgbClr val="000000"/>
                          </a:solidFill>
                          <a:latin typeface="Arial"/>
                        </a:rPr>
                        <a:t>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II/110 - 119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Từ 110  đến 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ctr"/>
                      <a:r>
                        <a:rPr lang="vi-VN" sz="2400" u="none" strike="noStrike">
                          <a:solidFill>
                            <a:srgbClr val="000000"/>
                          </a:solidFill>
                          <a:latin typeface="Arial"/>
                        </a:rPr>
                        <a:t>III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III/120 - 129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Từ 120  đến 129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ctr"/>
                      <a:r>
                        <a:rPr lang="vi-VN" sz="2400" u="none" strike="noStrike">
                          <a:solidFill>
                            <a:srgbClr val="000000"/>
                          </a:solidFill>
                          <a:latin typeface="Arial"/>
                        </a:rPr>
                        <a:t>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IV/130 - 144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Từ 130  đến 144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ctr"/>
                      <a:r>
                        <a:rPr lang="vi-VN" sz="2400" u="none" strike="noStrike">
                          <a:solidFill>
                            <a:srgbClr val="000000"/>
                          </a:solidFill>
                          <a:latin typeface="Arial"/>
                        </a:rPr>
                        <a:t>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V/145 - 159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Từ 145  đến 159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4">
                <a:tc>
                  <a:txBody>
                    <a:bodyPr/>
                    <a:lstStyle/>
                    <a:p>
                      <a:pPr algn="ctr"/>
                      <a:r>
                        <a:rPr lang="vi-VN" sz="2400" u="none" strike="noStrike">
                          <a:solidFill>
                            <a:srgbClr val="000000"/>
                          </a:solidFill>
                          <a:latin typeface="Arial"/>
                        </a:rPr>
                        <a:t>VI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VI/160 - 175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400" u="none" strike="noStrike">
                          <a:solidFill>
                            <a:srgbClr val="000000"/>
                          </a:solidFill>
                          <a:latin typeface="Arial"/>
                        </a:rPr>
                        <a:t>Từ 160  đến 175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85720" y="285728"/>
            <a:ext cx="8358246"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3200" b="0" i="0" u="none" strike="noStrike" cap="none" normalizeH="0" baseline="0" smtClean="0">
                <a:ln>
                  <a:noFill/>
                </a:ln>
                <a:solidFill>
                  <a:srgbClr val="000000"/>
                </a:solidFill>
                <a:effectLst/>
                <a:latin typeface="Arial" pitchFamily="34" charset="0"/>
                <a:cs typeface="Arial" pitchFamily="34" charset="0"/>
              </a:rPr>
              <a:t>1. Quy định cỡ số và mã số bàn ghế theo nhóm chiều cao học sinh:</a:t>
            </a:r>
            <a:endParaRPr kumimoji="0" lang="vi-VN" sz="2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sz="66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340768"/>
            <a:ext cx="8136904" cy="5112568"/>
          </a:xfrm>
        </p:spPr>
        <p:txBody>
          <a:bodyPr>
            <a:normAutofit/>
          </a:bodyPr>
          <a:lstStyle/>
          <a:p>
            <a:r>
              <a:rPr lang="en-US" sz="3200" dirty="0"/>
              <a:t> </a:t>
            </a:r>
            <a:r>
              <a:rPr lang="en-US" sz="3200" dirty="0" err="1" smtClean="0"/>
              <a:t>Yêu</a:t>
            </a:r>
            <a:r>
              <a:rPr lang="en-US" sz="3200" dirty="0" smtClean="0"/>
              <a:t> </a:t>
            </a:r>
            <a:r>
              <a:rPr lang="en-US" sz="3200" dirty="0" err="1" smtClean="0"/>
              <a:t>cầu</a:t>
            </a:r>
            <a:r>
              <a:rPr lang="en-US" sz="3200" dirty="0" smtClean="0"/>
              <a:t>:</a:t>
            </a:r>
          </a:p>
          <a:p>
            <a:pPr marL="45720" indent="0">
              <a:buNone/>
            </a:pPr>
            <a:r>
              <a:rPr lang="vi-VN" sz="3200" dirty="0"/>
              <a:t>D</a:t>
            </a:r>
            <a:r>
              <a:rPr lang="en-US" sz="3200" dirty="0" err="1"/>
              <a:t>iện</a:t>
            </a:r>
            <a:r>
              <a:rPr lang="en-US" sz="3200" dirty="0"/>
              <a:t> </a:t>
            </a:r>
            <a:r>
              <a:rPr lang="en-US" sz="3200" dirty="0" err="1"/>
              <a:t>tích</a:t>
            </a:r>
            <a:r>
              <a:rPr lang="en-US" sz="3200" dirty="0"/>
              <a:t> </a:t>
            </a:r>
            <a:r>
              <a:rPr lang="en-US" sz="3200" dirty="0" err="1"/>
              <a:t>từ</a:t>
            </a:r>
            <a:r>
              <a:rPr lang="en-US" sz="3200" dirty="0"/>
              <a:t> 1,5-1,8m</a:t>
            </a:r>
            <a:r>
              <a:rPr lang="en-US" sz="3200" baseline="30000" dirty="0"/>
              <a:t>2</a:t>
            </a:r>
            <a:r>
              <a:rPr lang="en-US" sz="3200" dirty="0"/>
              <a:t>/1 </a:t>
            </a:r>
            <a:r>
              <a:rPr lang="en-US" sz="3200" dirty="0" err="1"/>
              <a:t>trẻ</a:t>
            </a:r>
            <a:r>
              <a:rPr lang="en-US" sz="3200" dirty="0"/>
              <a:t> </a:t>
            </a:r>
            <a:r>
              <a:rPr lang="en-US" sz="3200" dirty="0" err="1"/>
              <a:t>nhưng</a:t>
            </a:r>
            <a:r>
              <a:rPr lang="en-US" sz="3200" dirty="0"/>
              <a:t> </a:t>
            </a:r>
            <a:r>
              <a:rPr lang="en-US" sz="3200" dirty="0" err="1"/>
              <a:t>không</a:t>
            </a:r>
            <a:r>
              <a:rPr lang="en-US" sz="3200" dirty="0"/>
              <a:t> </a:t>
            </a:r>
            <a:r>
              <a:rPr lang="en-US" sz="3200" dirty="0" err="1"/>
              <a:t>được</a:t>
            </a:r>
            <a:r>
              <a:rPr lang="en-US" sz="3200" dirty="0"/>
              <a:t> </a:t>
            </a:r>
            <a:r>
              <a:rPr lang="en-US" sz="3200" dirty="0" err="1"/>
              <a:t>nhỏ</a:t>
            </a:r>
            <a:r>
              <a:rPr lang="en-US" sz="3200" dirty="0"/>
              <a:t> </a:t>
            </a:r>
            <a:r>
              <a:rPr lang="en-US" sz="3200" dirty="0" err="1"/>
              <a:t>hơn</a:t>
            </a:r>
            <a:r>
              <a:rPr lang="en-US" sz="3200" dirty="0"/>
              <a:t> </a:t>
            </a:r>
            <a:r>
              <a:rPr lang="en-US" sz="3200" dirty="0" smtClean="0"/>
              <a:t>24m</a:t>
            </a:r>
            <a:r>
              <a:rPr lang="en-US" sz="3200" baseline="30000" dirty="0" smtClean="0"/>
              <a:t>2</a:t>
            </a:r>
            <a:r>
              <a:rPr lang="en-US" sz="3200" dirty="0" smtClean="0"/>
              <a:t>/</a:t>
            </a:r>
            <a:r>
              <a:rPr lang="en-US" sz="3200" dirty="0" err="1" smtClean="0"/>
              <a:t>phòng</a:t>
            </a:r>
            <a:r>
              <a:rPr lang="en-US" sz="3200" dirty="0" smtClean="0"/>
              <a:t> </a:t>
            </a:r>
            <a:r>
              <a:rPr lang="en-US" sz="3200" dirty="0" err="1"/>
              <a:t>đối</a:t>
            </a:r>
            <a:r>
              <a:rPr lang="en-US" sz="3200" dirty="0"/>
              <a:t> </a:t>
            </a:r>
            <a:r>
              <a:rPr lang="en-US" sz="3200" dirty="0" err="1"/>
              <a:t>với</a:t>
            </a:r>
            <a:r>
              <a:rPr lang="en-US" sz="3200" dirty="0"/>
              <a:t> </a:t>
            </a:r>
            <a:r>
              <a:rPr lang="en-US" sz="3200" dirty="0" err="1"/>
              <a:t>nhóm</a:t>
            </a:r>
            <a:r>
              <a:rPr lang="en-US" sz="3200" dirty="0"/>
              <a:t> </a:t>
            </a:r>
            <a:r>
              <a:rPr lang="en-US" sz="3200" dirty="0" err="1"/>
              <a:t>trẻ</a:t>
            </a:r>
            <a:r>
              <a:rPr lang="en-US" sz="3200" dirty="0"/>
              <a:t> </a:t>
            </a:r>
            <a:r>
              <a:rPr lang="en-US" sz="3200" dirty="0" err="1"/>
              <a:t>và</a:t>
            </a:r>
            <a:r>
              <a:rPr lang="en-US" sz="3200" dirty="0"/>
              <a:t> 36m</a:t>
            </a:r>
            <a:r>
              <a:rPr lang="en-US" sz="3200" baseline="30000" dirty="0"/>
              <a:t>2</a:t>
            </a:r>
            <a:r>
              <a:rPr lang="en-US" sz="3200" dirty="0"/>
              <a:t>/1 </a:t>
            </a:r>
            <a:r>
              <a:rPr lang="en-US" sz="3200" dirty="0" err="1"/>
              <a:t>phòng</a:t>
            </a:r>
            <a:r>
              <a:rPr lang="en-US" sz="3200" dirty="0"/>
              <a:t> </a:t>
            </a:r>
            <a:r>
              <a:rPr lang="en-US" sz="3200" dirty="0" err="1"/>
              <a:t>đối</a:t>
            </a:r>
            <a:r>
              <a:rPr lang="en-US" sz="3200" dirty="0"/>
              <a:t> </a:t>
            </a:r>
            <a:r>
              <a:rPr lang="en-US" sz="3200" dirty="0" err="1"/>
              <a:t>với</a:t>
            </a:r>
            <a:r>
              <a:rPr lang="en-US" sz="3200" dirty="0"/>
              <a:t> </a:t>
            </a:r>
            <a:r>
              <a:rPr lang="en-US" sz="3200" dirty="0" err="1"/>
              <a:t>lớp</a:t>
            </a:r>
            <a:r>
              <a:rPr lang="en-US" sz="3200" dirty="0"/>
              <a:t> </a:t>
            </a:r>
            <a:r>
              <a:rPr lang="en-US" sz="3200" dirty="0" err="1"/>
              <a:t>mẫu</a:t>
            </a:r>
            <a:r>
              <a:rPr lang="en-US" sz="3200" dirty="0"/>
              <a:t> </a:t>
            </a:r>
            <a:r>
              <a:rPr lang="en-US" sz="3200" dirty="0" err="1"/>
              <a:t>giáo</a:t>
            </a:r>
            <a:endParaRPr lang="en-US" sz="3200" dirty="0"/>
          </a:p>
          <a:p>
            <a:endParaRPr lang="en-US" sz="3200" dirty="0" smtClean="0"/>
          </a:p>
          <a:p>
            <a:r>
              <a:rPr lang="en-US" sz="3200" dirty="0" err="1" smtClean="0"/>
              <a:t>Tuy</a:t>
            </a:r>
            <a:r>
              <a:rPr lang="en-US" sz="3200" dirty="0" smtClean="0"/>
              <a:t> </a:t>
            </a:r>
            <a:r>
              <a:rPr lang="en-US" sz="3200" dirty="0" err="1" smtClean="0"/>
              <a:t>nhiên</a:t>
            </a:r>
            <a:r>
              <a:rPr lang="en-US" sz="3200" dirty="0" smtClean="0"/>
              <a:t>:</a:t>
            </a:r>
          </a:p>
          <a:p>
            <a:pPr marL="45720" indent="0">
              <a:buNone/>
            </a:pPr>
            <a:r>
              <a:rPr lang="vi-VN" sz="3200" dirty="0"/>
              <a:t>Đv nhóm trẻ tư nhân qui mô nhỏ, </a:t>
            </a:r>
            <a:r>
              <a:rPr lang="vi-VN" sz="3200" dirty="0" smtClean="0"/>
              <a:t>nếu</a:t>
            </a:r>
            <a:r>
              <a:rPr lang="en-US" sz="3200" dirty="0" smtClean="0"/>
              <a:t> </a:t>
            </a:r>
            <a:r>
              <a:rPr lang="en-US" sz="3200" dirty="0" err="1" smtClean="0"/>
              <a:t>phòng</a:t>
            </a:r>
            <a:r>
              <a:rPr lang="en-US" sz="3200" dirty="0" smtClean="0"/>
              <a:t> </a:t>
            </a:r>
            <a:r>
              <a:rPr lang="en-US" sz="3200" dirty="0" err="1"/>
              <a:t>nhỏ</a:t>
            </a:r>
            <a:r>
              <a:rPr lang="en-US" sz="3200" dirty="0"/>
              <a:t> </a:t>
            </a:r>
            <a:r>
              <a:rPr lang="en-US" sz="3200" dirty="0" err="1"/>
              <a:t>hơn</a:t>
            </a:r>
            <a:r>
              <a:rPr lang="en-US" sz="3200" dirty="0"/>
              <a:t> </a:t>
            </a:r>
            <a:r>
              <a:rPr lang="en-US" sz="3200" dirty="0" smtClean="0"/>
              <a:t>24m</a:t>
            </a:r>
            <a:r>
              <a:rPr lang="en-US" sz="3200" baseline="30000" dirty="0" smtClean="0"/>
              <a:t>2</a:t>
            </a:r>
            <a:r>
              <a:rPr lang="en-US" sz="3200" dirty="0" smtClean="0"/>
              <a:t> </a:t>
            </a:r>
            <a:r>
              <a:rPr lang="en-US" sz="3200" dirty="0" err="1"/>
              <a:t>nhưng</a:t>
            </a:r>
            <a:r>
              <a:rPr lang="en-US" sz="3200" dirty="0"/>
              <a:t> </a:t>
            </a:r>
            <a:r>
              <a:rPr lang="en-US" sz="3200" dirty="0" err="1"/>
              <a:t>vẫn</a:t>
            </a:r>
            <a:r>
              <a:rPr lang="en-US" sz="3200" dirty="0"/>
              <a:t> </a:t>
            </a:r>
            <a:r>
              <a:rPr lang="en-US" sz="3200" dirty="0" err="1"/>
              <a:t>đảm</a:t>
            </a:r>
            <a:r>
              <a:rPr lang="en-US" sz="3200" dirty="0"/>
              <a:t> </a:t>
            </a:r>
            <a:r>
              <a:rPr lang="en-US" sz="3200" dirty="0" err="1"/>
              <a:t>bảo</a:t>
            </a:r>
            <a:r>
              <a:rPr lang="en-US" sz="3200" dirty="0"/>
              <a:t> </a:t>
            </a:r>
            <a:r>
              <a:rPr lang="en-US" sz="3200" dirty="0" err="1"/>
              <a:t>trên</a:t>
            </a:r>
            <a:r>
              <a:rPr lang="en-US" sz="3200" dirty="0"/>
              <a:t> 1,8m</a:t>
            </a:r>
            <a:r>
              <a:rPr lang="en-US" sz="3200" baseline="30000" dirty="0"/>
              <a:t>2</a:t>
            </a:r>
            <a:r>
              <a:rPr lang="en-US" sz="3200" dirty="0"/>
              <a:t>/1 </a:t>
            </a:r>
            <a:r>
              <a:rPr lang="en-US" sz="3200" dirty="0" err="1" smtClean="0"/>
              <a:t>trẻ</a:t>
            </a:r>
            <a:r>
              <a:rPr lang="en-US" sz="3200" dirty="0" smtClean="0"/>
              <a:t>: </a:t>
            </a:r>
            <a:r>
              <a:rPr lang="en-US" sz="3200" dirty="0" err="1"/>
              <a:t>Đạt</a:t>
            </a:r>
            <a:r>
              <a:rPr lang="en-US" sz="3200" dirty="0"/>
              <a:t> </a:t>
            </a:r>
            <a:r>
              <a:rPr lang="en-US" sz="3200" dirty="0" smtClean="0"/>
              <a:t>0,4/0,5đ</a:t>
            </a:r>
            <a:endParaRPr lang="vi-VN" sz="3200" dirty="0"/>
          </a:p>
        </p:txBody>
      </p:sp>
      <p:sp>
        <p:nvSpPr>
          <p:cNvPr id="4" name="Subtitle 2"/>
          <p:cNvSpPr txBox="1">
            <a:spLocks/>
          </p:cNvSpPr>
          <p:nvPr/>
        </p:nvSpPr>
        <p:spPr>
          <a:xfrm>
            <a:off x="251520" y="548680"/>
            <a:ext cx="8640960" cy="792088"/>
          </a:xfrm>
          <a:prstGeom prst="rect">
            <a:avLst/>
          </a:prstGeom>
        </p:spPr>
        <p:txBody>
          <a:bodyPr>
            <a:normAutofit fontScale="850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SINH HOẠT CHUNG</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579174449"/>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7160" y="1357296"/>
          <a:ext cx="8429680" cy="4929221"/>
        </p:xfrm>
        <a:graphic>
          <a:graphicData uri="http://schemas.openxmlformats.org/drawingml/2006/table">
            <a:tbl>
              <a:tblPr/>
              <a:tblGrid>
                <a:gridCol w="3991863"/>
                <a:gridCol w="769548"/>
                <a:gridCol w="769548"/>
                <a:gridCol w="799459"/>
                <a:gridCol w="799459"/>
                <a:gridCol w="719695"/>
                <a:gridCol w="580108"/>
              </a:tblGrid>
              <a:tr h="379171">
                <a:tc rowSpan="2">
                  <a:txBody>
                    <a:bodyPr/>
                    <a:lstStyle/>
                    <a:p>
                      <a:pPr algn="ctr"/>
                      <a:r>
                        <a:rPr lang="vi-VN" sz="2000" b="1" u="none" strike="noStrike">
                          <a:solidFill>
                            <a:srgbClr val="000000"/>
                          </a:solidFill>
                          <a:latin typeface="Arial"/>
                        </a:rPr>
                        <a:t>Thông số</a:t>
                      </a:r>
                      <a:endParaRPr lang="vi-VN" sz="2000" u="none" strike="noStrike">
                        <a:solidFill>
                          <a:srgbClr val="000000"/>
                        </a:solidFill>
                        <a:latin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r>
                        <a:rPr lang="vi-VN" sz="2000" b="1" u="none" strike="noStrike">
                          <a:solidFill>
                            <a:srgbClr val="000000"/>
                          </a:solidFill>
                          <a:latin typeface="Arial"/>
                        </a:rPr>
                        <a:t>Cỡ số</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c hMerge="1">
                  <a:txBody>
                    <a:bodyPr/>
                    <a:lstStyle/>
                    <a:p>
                      <a:endParaRPr lang="vi-VN"/>
                    </a:p>
                  </a:txBody>
                  <a:tcPr/>
                </a:tc>
              </a:tr>
              <a:tr h="379171">
                <a:tc vMerge="1">
                  <a:txBody>
                    <a:bodyPr/>
                    <a:lstStyle/>
                    <a:p>
                      <a:endParaRPr lang="vi-VN"/>
                    </a:p>
                  </a:txBody>
                  <a:tcPr/>
                </a:tc>
                <a:tc>
                  <a:txBody>
                    <a:bodyPr/>
                    <a:lstStyle/>
                    <a:p>
                      <a:pPr algn="ctr"/>
                      <a:r>
                        <a:rPr lang="vi-VN" sz="2000" b="1" u="none" strike="noStrike">
                          <a:solidFill>
                            <a:srgbClr val="000000"/>
                          </a:solidFill>
                          <a:latin typeface="Arial"/>
                        </a:rPr>
                        <a:t>I</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b="1" u="none" strike="noStrike">
                          <a:solidFill>
                            <a:srgbClr val="000000"/>
                          </a:solidFill>
                          <a:latin typeface="Arial"/>
                        </a:rPr>
                        <a:t>II</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b="1" u="none" strike="noStrike">
                          <a:solidFill>
                            <a:srgbClr val="000000"/>
                          </a:solidFill>
                          <a:latin typeface="Arial"/>
                        </a:rPr>
                        <a:t>III</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b="1" u="none" strike="noStrike">
                          <a:solidFill>
                            <a:srgbClr val="000000"/>
                          </a:solidFill>
                          <a:latin typeface="Arial"/>
                        </a:rPr>
                        <a:t>IV</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b="1" u="none" strike="noStrike">
                          <a:solidFill>
                            <a:srgbClr val="000000"/>
                          </a:solidFill>
                          <a:latin typeface="Arial"/>
                        </a:rPr>
                        <a:t>V</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b="1" u="none" strike="noStrike">
                          <a:solidFill>
                            <a:srgbClr val="000000"/>
                          </a:solidFill>
                          <a:latin typeface="Arial"/>
                        </a:rPr>
                        <a:t>VI</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71">
                <a:tc>
                  <a:txBody>
                    <a:bodyPr/>
                    <a:lstStyle/>
                    <a:p>
                      <a:pPr algn="just"/>
                      <a:r>
                        <a:rPr lang="vi-VN" sz="2000" u="none" strike="noStrike">
                          <a:solidFill>
                            <a:srgbClr val="000000"/>
                          </a:solidFill>
                          <a:latin typeface="Arial"/>
                        </a:rPr>
                        <a:t>- Chiều cao ghế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71">
                <a:tc>
                  <a:txBody>
                    <a:bodyPr/>
                    <a:lstStyle/>
                    <a:p>
                      <a:pPr algn="just"/>
                      <a:r>
                        <a:rPr lang="vi-VN" sz="2000" u="none" strike="noStrike">
                          <a:solidFill>
                            <a:srgbClr val="000000"/>
                          </a:solidFill>
                          <a:latin typeface="Arial"/>
                        </a:rPr>
                        <a:t>- Chiều sâu ghế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71">
                <a:tc>
                  <a:txBody>
                    <a:bodyPr/>
                    <a:lstStyle/>
                    <a:p>
                      <a:pPr algn="just"/>
                      <a:r>
                        <a:rPr lang="vi-VN" sz="2000" u="none" strike="noStrike">
                          <a:solidFill>
                            <a:srgbClr val="000000"/>
                          </a:solidFill>
                          <a:latin typeface="Arial"/>
                        </a:rPr>
                        <a:t>- Chiều rộng ghế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71">
                <a:tc>
                  <a:txBody>
                    <a:bodyPr/>
                    <a:lstStyle/>
                    <a:p>
                      <a:pPr algn="just"/>
                      <a:r>
                        <a:rPr lang="vi-VN" sz="2000" u="none" strike="noStrike">
                          <a:solidFill>
                            <a:srgbClr val="000000"/>
                          </a:solidFill>
                          <a:latin typeface="Arial"/>
                        </a:rPr>
                        <a:t>- Chiều cao bàn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341">
                <a:tc>
                  <a:txBody>
                    <a:bodyPr/>
                    <a:lstStyle/>
                    <a:p>
                      <a:pPr algn="just"/>
                      <a:r>
                        <a:rPr lang="vi-VN" sz="2000" u="none" strike="noStrike">
                          <a:solidFill>
                            <a:srgbClr val="000000"/>
                          </a:solidFill>
                          <a:latin typeface="Arial"/>
                        </a:rPr>
                        <a:t>- Hiệu số chiều cao bàn ghế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71">
                <a:tc>
                  <a:txBody>
                    <a:bodyPr/>
                    <a:lstStyle/>
                    <a:p>
                      <a:pPr algn="just"/>
                      <a:r>
                        <a:rPr lang="vi-VN" sz="2000" u="none" strike="noStrike">
                          <a:solidFill>
                            <a:srgbClr val="000000"/>
                          </a:solidFill>
                          <a:latin typeface="Arial"/>
                        </a:rPr>
                        <a:t>- Chiều sâu bàn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71">
                <a:tc>
                  <a:txBody>
                    <a:bodyPr/>
                    <a:lstStyle/>
                    <a:p>
                      <a:pPr algn="just"/>
                      <a:r>
                        <a:rPr lang="vi-VN" sz="2000" u="none" strike="noStrike">
                          <a:solidFill>
                            <a:srgbClr val="000000"/>
                          </a:solidFill>
                          <a:latin typeface="Arial"/>
                        </a:rPr>
                        <a:t>- Chiều rộng bàn (cm)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379171">
                <a:tc>
                  <a:txBody>
                    <a:bodyPr/>
                    <a:lstStyle/>
                    <a:p>
                      <a:pPr algn="just"/>
                      <a:r>
                        <a:rPr lang="vi-VN" sz="2000" i="1" u="none" strike="noStrike">
                          <a:solidFill>
                            <a:srgbClr val="000000"/>
                          </a:solidFill>
                          <a:latin typeface="Arial"/>
                        </a:rPr>
                        <a:t>+ Bàn một chỗ ngồi</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r>
                        <a:rPr lang="vi-VN" sz="2000" u="none" strike="noStrike">
                          <a:solidFill>
                            <a:srgbClr val="000000"/>
                          </a:solidFill>
                          <a:latin typeface="Arial"/>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758341">
                <a:tc>
                  <a:txBody>
                    <a:bodyPr/>
                    <a:lstStyle/>
                    <a:p>
                      <a:pPr algn="just"/>
                      <a:r>
                        <a:rPr lang="vi-VN" sz="2000" i="1" u="none" strike="noStrike">
                          <a:solidFill>
                            <a:srgbClr val="000000"/>
                          </a:solidFill>
                          <a:latin typeface="Arial"/>
                        </a:rPr>
                        <a:t>+ Bàn hai  chỗ ngồi</a:t>
                      </a:r>
                      <a:endParaRPr lang="vi-VN" sz="2000" u="none" strike="noStrike">
                        <a:solidFill>
                          <a:srgbClr val="000000"/>
                        </a:solidFill>
                        <a:latin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2000" u="none" strike="noStrike">
                          <a:solidFill>
                            <a:srgbClr val="000000"/>
                          </a:solidFill>
                          <a:latin typeface="Arial"/>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500034" y="214290"/>
            <a:ext cx="764386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2800" b="0" i="0" u="none" strike="noStrike" cap="none" normalizeH="0" baseline="0" smtClean="0">
                <a:ln>
                  <a:noFill/>
                </a:ln>
                <a:solidFill>
                  <a:srgbClr val="000000"/>
                </a:solidFill>
                <a:effectLst/>
                <a:latin typeface="Arial" pitchFamily="34" charset="0"/>
                <a:cs typeface="Arial" pitchFamily="34" charset="0"/>
              </a:rPr>
              <a:t>2. Quy định kích thước cơ bản của bàn ghế (sai số cho phép của kích thước là </a:t>
            </a:r>
            <a:r>
              <a:rPr kumimoji="0" lang="vi-VN" sz="2800" b="1" i="0" u="none" strike="noStrike" cap="none" normalizeH="0" baseline="0" smtClean="0">
                <a:ln>
                  <a:noFill/>
                </a:ln>
                <a:solidFill>
                  <a:srgbClr val="000000"/>
                </a:solidFill>
                <a:effectLst/>
                <a:latin typeface="Arial" pitchFamily="34" charset="0"/>
                <a:cs typeface="Arial" pitchFamily="34" charset="0"/>
              </a:rPr>
              <a:t>± </a:t>
            </a:r>
            <a:r>
              <a:rPr kumimoji="0" lang="vi-VN" sz="2800" b="0" i="0" u="none" strike="noStrike" cap="none" normalizeH="0" baseline="0" smtClean="0">
                <a:ln>
                  <a:noFill/>
                </a:ln>
                <a:solidFill>
                  <a:srgbClr val="000000"/>
                </a:solidFill>
                <a:effectLst/>
                <a:latin typeface="Arial" pitchFamily="34" charset="0"/>
                <a:cs typeface="Arial" pitchFamily="34" charset="0"/>
              </a:rPr>
              <a:t>0,5cm):</a:t>
            </a:r>
            <a:endParaRPr kumimoji="0" lang="vi-VN" sz="2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800" b="0" i="0" u="none" strike="noStrike" cap="none" normalizeH="0" baseline="0" smtClean="0">
                <a:ln>
                  <a:noFill/>
                </a:ln>
                <a:solidFill>
                  <a:srgbClr val="000000"/>
                </a:solidFill>
                <a:effectLst/>
                <a:latin typeface="Arial" pitchFamily="34" charset="0"/>
                <a:cs typeface="Arial" pitchFamily="34" charset="0"/>
              </a:rPr>
              <a:t> </a:t>
            </a:r>
            <a:endParaRPr kumimoji="0" lang="vi-VN" sz="2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sz="60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8286808" cy="461665"/>
          </a:xfrm>
          <a:prstGeom prst="rect">
            <a:avLst/>
          </a:prstGeom>
        </p:spPr>
        <p:txBody>
          <a:bodyPr wrap="square">
            <a:spAutoFit/>
          </a:bodyPr>
          <a:lstStyle/>
          <a:p>
            <a:r>
              <a:rPr lang="vi-VN" sz="2400" smtClean="0"/>
              <a:t>3. Cách bố trí bàn ghế trong phòng học thông thường:</a:t>
            </a:r>
            <a:endParaRPr lang="vi-VN" sz="2400"/>
          </a:p>
        </p:txBody>
      </p:sp>
      <p:graphicFrame>
        <p:nvGraphicFramePr>
          <p:cNvPr id="3" name="Table 2"/>
          <p:cNvGraphicFramePr>
            <a:graphicFrameLocks noGrp="1"/>
          </p:cNvGraphicFramePr>
          <p:nvPr/>
        </p:nvGraphicFramePr>
        <p:xfrm>
          <a:off x="285721" y="1071546"/>
          <a:ext cx="8643998" cy="5523317"/>
        </p:xfrm>
        <a:graphic>
          <a:graphicData uri="http://schemas.openxmlformats.org/drawingml/2006/table">
            <a:tbl>
              <a:tblPr/>
              <a:tblGrid>
                <a:gridCol w="6051274"/>
                <a:gridCol w="1234449"/>
                <a:gridCol w="1358275"/>
              </a:tblGrid>
              <a:tr h="1173320">
                <a:tc>
                  <a:txBody>
                    <a:bodyPr/>
                    <a:lstStyle/>
                    <a:p>
                      <a:pPr algn="ctr"/>
                      <a:r>
                        <a:rPr lang="vi-VN" sz="1800" b="1" u="none" strike="noStrike">
                          <a:solidFill>
                            <a:srgbClr val="000000"/>
                          </a:solidFill>
                          <a:latin typeface="Arial"/>
                        </a:rPr>
                        <a:t>Các cự ly cơ bản</a:t>
                      </a:r>
                      <a:endParaRPr lang="vi-VN" sz="1800" u="none" strike="noStrike">
                        <a:solidFill>
                          <a:srgbClr val="000000"/>
                        </a:solidFill>
                        <a:latin typeface="Arial"/>
                      </a:endParaRP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b="1" u="none" strike="noStrike">
                          <a:solidFill>
                            <a:srgbClr val="000000"/>
                          </a:solidFill>
                          <a:latin typeface="Arial"/>
                        </a:rPr>
                        <a:t>Bàn hai chỗ ngồi</a:t>
                      </a:r>
                      <a:endParaRPr lang="vi-VN" sz="1800" u="none" strike="noStrike">
                        <a:solidFill>
                          <a:srgbClr val="000000"/>
                        </a:solidFill>
                        <a:latin typeface="Arial"/>
                      </a:endParaRP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b="1" u="none" strike="noStrike">
                          <a:solidFill>
                            <a:srgbClr val="000000"/>
                          </a:solidFill>
                          <a:latin typeface="Arial"/>
                        </a:rPr>
                        <a:t>Bàn một chỗ ngồi</a:t>
                      </a:r>
                      <a:endParaRPr lang="vi-VN" sz="1800" u="none" strike="noStrike">
                        <a:solidFill>
                          <a:srgbClr val="000000"/>
                        </a:solidFill>
                        <a:latin typeface="Arial"/>
                      </a:endParaRP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938">
                <a:tc>
                  <a:txBody>
                    <a:bodyPr/>
                    <a:lstStyle/>
                    <a:p>
                      <a:pPr algn="just"/>
                      <a:r>
                        <a:rPr lang="vi-VN" sz="1800" u="none" strike="noStrike">
                          <a:solidFill>
                            <a:srgbClr val="000000"/>
                          </a:solidFill>
                          <a:latin typeface="Arial"/>
                        </a:rPr>
                        <a:t>1. Khoảng cách từ mép sau của hàng bàn đầu đến bảng (cm)</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u="none" strike="noStrike">
                          <a:solidFill>
                            <a:srgbClr val="000000"/>
                          </a:solidFill>
                          <a:latin typeface="Arial"/>
                        </a:rPr>
                        <a:t>215</a:t>
                      </a: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u="none" strike="noStrike">
                          <a:solidFill>
                            <a:srgbClr val="000000"/>
                          </a:solidFill>
                          <a:latin typeface="Arial"/>
                        </a:rPr>
                        <a:t>215</a:t>
                      </a: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867">
                <a:tc>
                  <a:txBody>
                    <a:bodyPr/>
                    <a:lstStyle/>
                    <a:p>
                      <a:pPr algn="just"/>
                      <a:r>
                        <a:rPr lang="vi-VN" sz="1800" u="none" strike="noStrike">
                          <a:solidFill>
                            <a:srgbClr val="000000"/>
                          </a:solidFill>
                          <a:latin typeface="Arial"/>
                        </a:rPr>
                        <a:t>2. Khoảng cách giữa hai dãy bàn (cm)</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u="none" strike="noStrike">
                          <a:solidFill>
                            <a:srgbClr val="000000"/>
                          </a:solidFill>
                          <a:latin typeface="Arial"/>
                        </a:rPr>
                        <a:t>80</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r>
                        <a:rPr lang="vi-VN" sz="1800" u="none" strike="noStrike">
                          <a:solidFill>
                            <a:srgbClr val="000000"/>
                          </a:solidFill>
                          <a:latin typeface="Arial"/>
                        </a:rPr>
                        <a:t>Kê ghép như với bàn hai chỗ ngồi  theo  các quy định như với bàn hai chỗ ngồi</a:t>
                      </a: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553">
                <a:tc>
                  <a:txBody>
                    <a:bodyPr/>
                    <a:lstStyle/>
                    <a:p>
                      <a:pPr algn="just"/>
                      <a:r>
                        <a:rPr lang="vi-VN" sz="1800" u="none" strike="noStrike">
                          <a:solidFill>
                            <a:srgbClr val="000000"/>
                          </a:solidFill>
                          <a:latin typeface="Arial"/>
                        </a:rPr>
                        <a:t>3. Khoảng cách từ mép bàn đến tường của hướng ánh sáng chính chiếu vào phòng học (cm)</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u="none" strike="noStrike">
                          <a:solidFill>
                            <a:srgbClr val="000000"/>
                          </a:solidFill>
                          <a:latin typeface="Arial"/>
                        </a:rPr>
                        <a:t>60</a:t>
                      </a: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vi-VN"/>
                    </a:p>
                  </a:txBody>
                  <a:tcPr/>
                </a:tc>
              </a:tr>
              <a:tr h="902553">
                <a:tc>
                  <a:txBody>
                    <a:bodyPr/>
                    <a:lstStyle/>
                    <a:p>
                      <a:pPr algn="just"/>
                      <a:r>
                        <a:rPr lang="vi-VN" sz="1800" u="none" strike="noStrike">
                          <a:solidFill>
                            <a:srgbClr val="000000"/>
                          </a:solidFill>
                          <a:latin typeface="Arial"/>
                        </a:rPr>
                        <a:t>4. Khoảng cách từ mép bàn đến tường không phải hướng ánh sáng chính chiếu vào phòng học (cm)</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u="none" strike="noStrike">
                          <a:solidFill>
                            <a:srgbClr val="000000"/>
                          </a:solidFill>
                          <a:latin typeface="Arial"/>
                        </a:rPr>
                        <a:t>50</a:t>
                      </a:r>
                    </a:p>
                  </a:txBody>
                  <a:tcPr marL="50800" marR="50800" marT="33867" marB="338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vi-VN"/>
                    </a:p>
                  </a:txBody>
                  <a:tcPr/>
                </a:tc>
              </a:tr>
              <a:tr h="631787">
                <a:tc>
                  <a:txBody>
                    <a:bodyPr/>
                    <a:lstStyle/>
                    <a:p>
                      <a:pPr algn="just"/>
                      <a:r>
                        <a:rPr lang="vi-VN" sz="1800" u="none" strike="noStrike">
                          <a:solidFill>
                            <a:srgbClr val="000000"/>
                          </a:solidFill>
                          <a:latin typeface="Arial"/>
                        </a:rPr>
                        <a:t>5. Khoảng cách giữa hai hàng bàn (cm)</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u="none" strike="noStrike">
                          <a:solidFill>
                            <a:srgbClr val="000000"/>
                          </a:solidFill>
                          <a:latin typeface="Arial"/>
                        </a:rPr>
                        <a:t>95 - 100</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vi-VN"/>
                    </a:p>
                  </a:txBody>
                  <a:tcPr/>
                </a:tc>
              </a:tr>
              <a:tr h="812299">
                <a:tc>
                  <a:txBody>
                    <a:bodyPr/>
                    <a:lstStyle/>
                    <a:p>
                      <a:pPr algn="just"/>
                      <a:r>
                        <a:rPr lang="vi-VN" sz="1800" u="none" strike="noStrike">
                          <a:solidFill>
                            <a:srgbClr val="000000"/>
                          </a:solidFill>
                          <a:latin typeface="Arial"/>
                        </a:rPr>
                        <a:t>6. Khoảng cách từ hàng ghế cuối đến tường phía sau phòng học (cm)</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vi-VN" sz="1800" u="none" strike="noStrike">
                          <a:solidFill>
                            <a:srgbClr val="000000"/>
                          </a:solidFill>
                          <a:latin typeface="Arial"/>
                        </a:rPr>
                        <a:t>40</a:t>
                      </a:r>
                    </a:p>
                  </a:txBody>
                  <a:tcPr marL="50800" marR="50800" marT="33867" marB="338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vi-VN"/>
                    </a:p>
                  </a:txBody>
                  <a:tcPr/>
                </a:tc>
              </a:tr>
            </a:tbl>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340768"/>
            <a:ext cx="8640960" cy="5256584"/>
          </a:xfrm>
        </p:spPr>
        <p:txBody>
          <a:bodyPr>
            <a:normAutofit fontScale="92500" lnSpcReduction="20000"/>
          </a:bodyPr>
          <a:lstStyle/>
          <a:p>
            <a:r>
              <a:rPr lang="en-US" sz="3200" dirty="0"/>
              <a:t> </a:t>
            </a:r>
            <a:r>
              <a:rPr lang="en-US" sz="3200" dirty="0" err="1"/>
              <a:t>Đ</a:t>
            </a:r>
            <a:r>
              <a:rPr lang="en-US" sz="3200" dirty="0" err="1" smtClean="0"/>
              <a:t>ảm</a:t>
            </a:r>
            <a:r>
              <a:rPr lang="en-US" sz="3200" dirty="0" smtClean="0"/>
              <a:t> </a:t>
            </a:r>
            <a:r>
              <a:rPr lang="en-US" sz="3200" dirty="0" err="1" smtClean="0"/>
              <a:t>bảo</a:t>
            </a:r>
            <a:r>
              <a:rPr lang="en-US" sz="3200" dirty="0" smtClean="0"/>
              <a:t> </a:t>
            </a:r>
            <a:r>
              <a:rPr lang="en-US" sz="3200" dirty="0" err="1" smtClean="0"/>
              <a:t>chiếu</a:t>
            </a:r>
            <a:r>
              <a:rPr lang="en-US" sz="3200" dirty="0" smtClean="0"/>
              <a:t> </a:t>
            </a:r>
            <a:r>
              <a:rPr lang="en-US" sz="3200" dirty="0" err="1" smtClean="0"/>
              <a:t>sáng</a:t>
            </a:r>
            <a:r>
              <a:rPr lang="en-US" sz="3200" dirty="0" smtClean="0"/>
              <a:t>: Theo TCVN3907 (6.2)</a:t>
            </a:r>
          </a:p>
          <a:p>
            <a:pPr>
              <a:buFontTx/>
              <a:buChar char="-"/>
            </a:pPr>
            <a:r>
              <a:rPr lang="en-US" sz="3200" dirty="0"/>
              <a:t> </a:t>
            </a:r>
            <a:r>
              <a:rPr lang="en-US" sz="3200" dirty="0" err="1"/>
              <a:t>Độ</a:t>
            </a:r>
            <a:r>
              <a:rPr lang="en-US" sz="3200" dirty="0"/>
              <a:t> </a:t>
            </a:r>
            <a:r>
              <a:rPr lang="en-US" sz="3200" dirty="0" err="1"/>
              <a:t>rọi</a:t>
            </a:r>
            <a:r>
              <a:rPr lang="en-US" sz="3200" dirty="0"/>
              <a:t> </a:t>
            </a:r>
            <a:r>
              <a:rPr lang="en-US" sz="3200" dirty="0" err="1"/>
              <a:t>ngang</a:t>
            </a:r>
            <a:r>
              <a:rPr lang="en-US" sz="3200" dirty="0"/>
              <a:t> </a:t>
            </a:r>
            <a:r>
              <a:rPr lang="en-US" sz="3200" dirty="0" err="1"/>
              <a:t>trên</a:t>
            </a:r>
            <a:r>
              <a:rPr lang="en-US" sz="3200" dirty="0"/>
              <a:t> </a:t>
            </a:r>
            <a:r>
              <a:rPr lang="en-US" sz="3200" dirty="0" err="1"/>
              <a:t>mặt</a:t>
            </a:r>
            <a:r>
              <a:rPr lang="en-US" sz="3200" dirty="0"/>
              <a:t> </a:t>
            </a:r>
            <a:r>
              <a:rPr lang="en-US" sz="3200" dirty="0" err="1"/>
              <a:t>bàn</a:t>
            </a:r>
            <a:r>
              <a:rPr lang="en-US" sz="3200" dirty="0"/>
              <a:t> </a:t>
            </a:r>
            <a:r>
              <a:rPr lang="en-US" sz="3200" dirty="0" err="1"/>
              <a:t>làm</a:t>
            </a:r>
            <a:r>
              <a:rPr lang="en-US" sz="3200" dirty="0"/>
              <a:t> </a:t>
            </a:r>
            <a:r>
              <a:rPr lang="en-US" sz="3200" dirty="0" err="1"/>
              <a:t>việc</a:t>
            </a:r>
            <a:r>
              <a:rPr lang="en-US" sz="3200" dirty="0"/>
              <a:t> </a:t>
            </a:r>
            <a:r>
              <a:rPr lang="en-US" sz="3200" dirty="0" smtClean="0"/>
              <a:t>300lux</a:t>
            </a:r>
            <a:endParaRPr lang="vi-VN" sz="3200" dirty="0" smtClean="0"/>
          </a:p>
          <a:p>
            <a:pPr>
              <a:buFontTx/>
              <a:buChar char="-"/>
            </a:pPr>
            <a:r>
              <a:rPr lang="vi-VN" sz="3200" dirty="0"/>
              <a:t> </a:t>
            </a:r>
            <a:r>
              <a:rPr lang="vi-VN" sz="3200" dirty="0" smtClean="0"/>
              <a:t>Tỷ </a:t>
            </a:r>
            <a:r>
              <a:rPr lang="vi-VN" sz="3200" dirty="0"/>
              <a:t>lệ giữa diện tích cửa sổ với diện tích sàn là </a:t>
            </a:r>
            <a:r>
              <a:rPr lang="vi-VN" sz="3200" dirty="0" smtClean="0"/>
              <a:t>1/5</a:t>
            </a:r>
          </a:p>
          <a:p>
            <a:pPr marL="45720" indent="0">
              <a:buNone/>
            </a:pPr>
            <a:endParaRPr lang="en-US" sz="3200" dirty="0" smtClean="0"/>
          </a:p>
          <a:p>
            <a:r>
              <a:rPr lang="en-US" sz="3200" dirty="0" err="1"/>
              <a:t>Thông</a:t>
            </a:r>
            <a:r>
              <a:rPr lang="en-US" sz="3200" dirty="0"/>
              <a:t> </a:t>
            </a:r>
            <a:r>
              <a:rPr lang="en-US" sz="3200" dirty="0" err="1"/>
              <a:t>gió</a:t>
            </a:r>
            <a:r>
              <a:rPr lang="en-US" sz="3200" dirty="0"/>
              <a:t> </a:t>
            </a:r>
            <a:r>
              <a:rPr lang="en-US" sz="3200" dirty="0" err="1"/>
              <a:t>tự</a:t>
            </a:r>
            <a:r>
              <a:rPr lang="en-US" sz="3200" dirty="0"/>
              <a:t> </a:t>
            </a:r>
            <a:r>
              <a:rPr lang="en-US" sz="3200" dirty="0" err="1"/>
              <a:t>nhiên</a:t>
            </a:r>
            <a:r>
              <a:rPr lang="en-US" sz="3200" dirty="0"/>
              <a:t> Theo </a:t>
            </a:r>
            <a:r>
              <a:rPr lang="en-US" sz="3200" dirty="0" smtClean="0"/>
              <a:t>TCVN3907</a:t>
            </a:r>
          </a:p>
          <a:p>
            <a:pPr marL="45720" indent="0">
              <a:buNone/>
            </a:pPr>
            <a:r>
              <a:rPr lang="vi-VN" sz="3200" dirty="0"/>
              <a:t>Phòng học cần bố trí hệ thống thông gió nhân tạo như quạt trần, quạt thông gió...</a:t>
            </a:r>
          </a:p>
          <a:p>
            <a:endParaRPr lang="en-US" sz="3200" dirty="0" smtClean="0"/>
          </a:p>
          <a:p>
            <a:r>
              <a:rPr lang="en-US" sz="3200" dirty="0" err="1"/>
              <a:t>Được</a:t>
            </a:r>
            <a:r>
              <a:rPr lang="en-US" sz="3200" dirty="0"/>
              <a:t> </a:t>
            </a:r>
            <a:r>
              <a:rPr lang="en-US" sz="3200" dirty="0" err="1"/>
              <a:t>trang</a:t>
            </a:r>
            <a:r>
              <a:rPr lang="en-US" sz="3200" dirty="0"/>
              <a:t> </a:t>
            </a:r>
            <a:r>
              <a:rPr lang="en-US" sz="3200" dirty="0" err="1"/>
              <a:t>bị</a:t>
            </a:r>
            <a:r>
              <a:rPr lang="en-US" sz="3200" dirty="0"/>
              <a:t> </a:t>
            </a:r>
            <a:r>
              <a:rPr lang="en-US" sz="3200" dirty="0" err="1"/>
              <a:t>đầy</a:t>
            </a:r>
            <a:r>
              <a:rPr lang="en-US" sz="3200" dirty="0"/>
              <a:t> </a:t>
            </a:r>
            <a:r>
              <a:rPr lang="en-US" sz="3200" dirty="0" err="1"/>
              <a:t>đủ</a:t>
            </a:r>
            <a:r>
              <a:rPr lang="en-US" sz="3200" dirty="0"/>
              <a:t> </a:t>
            </a:r>
            <a:r>
              <a:rPr lang="en-US" sz="3200" dirty="0" err="1"/>
              <a:t>thiết</a:t>
            </a:r>
            <a:r>
              <a:rPr lang="en-US" sz="3200" dirty="0"/>
              <a:t> </a:t>
            </a:r>
            <a:r>
              <a:rPr lang="en-US" sz="3200" dirty="0" err="1"/>
              <a:t>bị</a:t>
            </a:r>
            <a:r>
              <a:rPr lang="en-US" sz="3200" dirty="0"/>
              <a:t> </a:t>
            </a:r>
            <a:r>
              <a:rPr lang="en-US" sz="3200" dirty="0" err="1"/>
              <a:t>học</a:t>
            </a:r>
            <a:r>
              <a:rPr lang="en-US" sz="3200" dirty="0"/>
              <a:t> </a:t>
            </a:r>
            <a:r>
              <a:rPr lang="en-US" sz="3200" dirty="0" err="1"/>
              <a:t>tập</a:t>
            </a:r>
            <a:r>
              <a:rPr lang="en-US" sz="3200" dirty="0"/>
              <a:t>, </a:t>
            </a:r>
            <a:r>
              <a:rPr lang="en-US" sz="3200" dirty="0" err="1"/>
              <a:t>đồ</a:t>
            </a:r>
            <a:r>
              <a:rPr lang="en-US" sz="3200" dirty="0"/>
              <a:t> </a:t>
            </a:r>
            <a:r>
              <a:rPr lang="en-US" sz="3200" dirty="0" err="1" smtClean="0"/>
              <a:t>chơi</a:t>
            </a:r>
            <a:r>
              <a:rPr lang="en-US" sz="3200" dirty="0" smtClean="0"/>
              <a:t> </a:t>
            </a:r>
            <a:r>
              <a:rPr lang="en-US" sz="3200" dirty="0" err="1" smtClean="0"/>
              <a:t>theo</a:t>
            </a:r>
            <a:r>
              <a:rPr lang="en-US" sz="3200" dirty="0" smtClean="0"/>
              <a:t> TT02/2010/TT-BGDĐT</a:t>
            </a:r>
            <a:endParaRPr lang="en-US" sz="3200" dirty="0"/>
          </a:p>
        </p:txBody>
      </p:sp>
      <p:sp>
        <p:nvSpPr>
          <p:cNvPr id="4" name="Subtitle 2"/>
          <p:cNvSpPr txBox="1">
            <a:spLocks/>
          </p:cNvSpPr>
          <p:nvPr/>
        </p:nvSpPr>
        <p:spPr>
          <a:xfrm>
            <a:off x="271686" y="404664"/>
            <a:ext cx="8640960" cy="792088"/>
          </a:xfrm>
          <a:prstGeom prst="rect">
            <a:avLst/>
          </a:prstGeom>
        </p:spPr>
        <p:txBody>
          <a:bodyPr>
            <a:normAutofit fontScale="850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SINH HOẠT CHUNG</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293457887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84784"/>
            <a:ext cx="8640960" cy="4968552"/>
          </a:xfrm>
        </p:spPr>
        <p:txBody>
          <a:bodyPr>
            <a:normAutofit/>
          </a:bodyPr>
          <a:lstStyle/>
          <a:p>
            <a:r>
              <a:rPr lang="en-US" sz="3200" dirty="0" err="1"/>
              <a:t>Diện</a:t>
            </a:r>
            <a:r>
              <a:rPr lang="en-US" sz="3200" dirty="0"/>
              <a:t> </a:t>
            </a:r>
            <a:r>
              <a:rPr lang="en-US" sz="3200" dirty="0" err="1"/>
              <a:t>tích</a:t>
            </a:r>
            <a:r>
              <a:rPr lang="en-US" sz="3200" dirty="0"/>
              <a:t> </a:t>
            </a:r>
            <a:r>
              <a:rPr lang="en-US" sz="3200" dirty="0" err="1"/>
              <a:t>từ</a:t>
            </a:r>
            <a:r>
              <a:rPr lang="en-US" sz="3200" dirty="0"/>
              <a:t> 1,2 m</a:t>
            </a:r>
            <a:r>
              <a:rPr lang="en-US" sz="3200" baseline="30000" dirty="0"/>
              <a:t>2</a:t>
            </a:r>
            <a:r>
              <a:rPr lang="en-US" sz="3200" dirty="0"/>
              <a:t>/</a:t>
            </a:r>
            <a:r>
              <a:rPr lang="en-US" sz="3200" dirty="0" err="1"/>
              <a:t>trẻ</a:t>
            </a:r>
            <a:r>
              <a:rPr lang="en-US" sz="3200" dirty="0"/>
              <a:t> - 1,5 m</a:t>
            </a:r>
            <a:r>
              <a:rPr lang="en-US" sz="3200" baseline="30000" dirty="0"/>
              <a:t>2</a:t>
            </a:r>
            <a:r>
              <a:rPr lang="en-US" sz="3200" dirty="0"/>
              <a:t>/</a:t>
            </a:r>
            <a:r>
              <a:rPr lang="en-US" sz="3200" dirty="0" err="1"/>
              <a:t>trẻ</a:t>
            </a:r>
            <a:r>
              <a:rPr lang="en-US" sz="3200" dirty="0"/>
              <a:t> </a:t>
            </a:r>
            <a:r>
              <a:rPr lang="en-US" sz="3200" dirty="0" err="1"/>
              <a:t>nhưng</a:t>
            </a:r>
            <a:r>
              <a:rPr lang="en-US" sz="3200" dirty="0"/>
              <a:t> </a:t>
            </a:r>
            <a:r>
              <a:rPr lang="en-US" sz="3200" dirty="0" err="1"/>
              <a:t>không</a:t>
            </a:r>
            <a:r>
              <a:rPr lang="en-US" sz="3200" dirty="0"/>
              <a:t> </a:t>
            </a:r>
            <a:r>
              <a:rPr lang="en-US" sz="3200" dirty="0" err="1"/>
              <a:t>được</a:t>
            </a:r>
            <a:r>
              <a:rPr lang="en-US" sz="3200" dirty="0"/>
              <a:t> </a:t>
            </a:r>
            <a:r>
              <a:rPr lang="en-US" sz="3200" dirty="0" err="1"/>
              <a:t>nhỏ</a:t>
            </a:r>
            <a:r>
              <a:rPr lang="en-US" sz="3200" dirty="0"/>
              <a:t> </a:t>
            </a:r>
            <a:r>
              <a:rPr lang="en-US" sz="3200" dirty="0" err="1"/>
              <a:t>hơn</a:t>
            </a:r>
            <a:r>
              <a:rPr lang="en-US" sz="3200" dirty="0"/>
              <a:t> </a:t>
            </a:r>
            <a:r>
              <a:rPr lang="en-US" sz="3200" dirty="0" smtClean="0"/>
              <a:t>18m</a:t>
            </a:r>
            <a:r>
              <a:rPr lang="en-US" sz="3200" baseline="30000" dirty="0" smtClean="0"/>
              <a:t>2</a:t>
            </a:r>
            <a:r>
              <a:rPr lang="en-US" sz="3200" dirty="0" smtClean="0"/>
              <a:t>/</a:t>
            </a:r>
            <a:r>
              <a:rPr lang="en-US" sz="3200" dirty="0" err="1" smtClean="0"/>
              <a:t>phòng</a:t>
            </a:r>
            <a:r>
              <a:rPr lang="en-US" sz="3200" dirty="0" smtClean="0"/>
              <a:t> </a:t>
            </a:r>
            <a:r>
              <a:rPr lang="en-US" sz="3200" dirty="0" err="1"/>
              <a:t>đối</a:t>
            </a:r>
            <a:r>
              <a:rPr lang="en-US" sz="3200" dirty="0"/>
              <a:t> </a:t>
            </a:r>
            <a:r>
              <a:rPr lang="en-US" sz="3200" dirty="0" err="1"/>
              <a:t>với</a:t>
            </a:r>
            <a:r>
              <a:rPr lang="en-US" sz="3200" dirty="0"/>
              <a:t> </a:t>
            </a:r>
            <a:r>
              <a:rPr lang="en-US" sz="3200" dirty="0" err="1"/>
              <a:t>nhóm</a:t>
            </a:r>
            <a:r>
              <a:rPr lang="en-US" sz="3200" dirty="0"/>
              <a:t> </a:t>
            </a:r>
            <a:r>
              <a:rPr lang="en-US" sz="3200" dirty="0" err="1"/>
              <a:t>trẻ</a:t>
            </a:r>
            <a:r>
              <a:rPr lang="en-US" sz="3200" dirty="0"/>
              <a:t> </a:t>
            </a:r>
            <a:r>
              <a:rPr lang="en-US" sz="3200" dirty="0" err="1"/>
              <a:t>và</a:t>
            </a:r>
            <a:r>
              <a:rPr lang="en-US" sz="3200" dirty="0"/>
              <a:t> 30m</a:t>
            </a:r>
            <a:r>
              <a:rPr lang="en-US" sz="3200" baseline="30000" dirty="0"/>
              <a:t>2</a:t>
            </a:r>
            <a:r>
              <a:rPr lang="en-US" sz="3200" dirty="0"/>
              <a:t>/</a:t>
            </a:r>
            <a:r>
              <a:rPr lang="en-US" sz="3200" dirty="0" err="1"/>
              <a:t>phòng</a:t>
            </a:r>
            <a:r>
              <a:rPr lang="en-US" sz="3200" dirty="0"/>
              <a:t> </a:t>
            </a:r>
            <a:r>
              <a:rPr lang="en-US" sz="3200" dirty="0" err="1"/>
              <a:t>đối</a:t>
            </a:r>
            <a:r>
              <a:rPr lang="en-US" sz="3200" dirty="0"/>
              <a:t> </a:t>
            </a:r>
            <a:r>
              <a:rPr lang="en-US" sz="3200" dirty="0" err="1"/>
              <a:t>với</a:t>
            </a:r>
            <a:r>
              <a:rPr lang="en-US" sz="3200" dirty="0"/>
              <a:t> </a:t>
            </a:r>
            <a:r>
              <a:rPr lang="en-US" sz="3200" dirty="0" err="1"/>
              <a:t>lớp</a:t>
            </a:r>
            <a:r>
              <a:rPr lang="en-US" sz="3200" dirty="0"/>
              <a:t> </a:t>
            </a:r>
            <a:r>
              <a:rPr lang="en-US" sz="3200" dirty="0" err="1"/>
              <a:t>mẫu</a:t>
            </a:r>
            <a:r>
              <a:rPr lang="en-US" sz="3200" dirty="0"/>
              <a:t> </a:t>
            </a:r>
            <a:r>
              <a:rPr lang="en-US" sz="3200" dirty="0" err="1" smtClean="0"/>
              <a:t>giáo</a:t>
            </a:r>
            <a:endParaRPr lang="en-US" sz="3200" dirty="0" smtClean="0"/>
          </a:p>
          <a:p>
            <a:r>
              <a:rPr lang="en-US" sz="3200" dirty="0" err="1"/>
              <a:t>Yên</a:t>
            </a:r>
            <a:r>
              <a:rPr lang="en-US" sz="3200" dirty="0"/>
              <a:t> </a:t>
            </a:r>
            <a:r>
              <a:rPr lang="en-US" sz="3200" dirty="0" err="1"/>
              <a:t>tĩnh</a:t>
            </a:r>
            <a:r>
              <a:rPr lang="en-US" sz="3200" dirty="0"/>
              <a:t>, </a:t>
            </a:r>
            <a:r>
              <a:rPr lang="en-US" sz="3200" dirty="0" err="1"/>
              <a:t>thoáng</a:t>
            </a:r>
            <a:r>
              <a:rPr lang="en-US" sz="3200" dirty="0"/>
              <a:t> </a:t>
            </a:r>
            <a:r>
              <a:rPr lang="en-US" sz="3200" dirty="0" err="1"/>
              <a:t>mát</a:t>
            </a:r>
            <a:r>
              <a:rPr lang="en-US" sz="3200" dirty="0"/>
              <a:t> </a:t>
            </a:r>
            <a:r>
              <a:rPr lang="en-US" sz="3200" dirty="0" err="1"/>
              <a:t>về</a:t>
            </a:r>
            <a:r>
              <a:rPr lang="en-US" sz="3200" dirty="0"/>
              <a:t> </a:t>
            </a:r>
            <a:r>
              <a:rPr lang="en-US" sz="3200" dirty="0" err="1"/>
              <a:t>mùa</a:t>
            </a:r>
            <a:r>
              <a:rPr lang="en-US" sz="3200" dirty="0"/>
              <a:t> </a:t>
            </a:r>
            <a:r>
              <a:rPr lang="en-US" sz="3200" dirty="0" err="1"/>
              <a:t>hè</a:t>
            </a:r>
            <a:r>
              <a:rPr lang="en-US" sz="3200" dirty="0"/>
              <a:t>, </a:t>
            </a:r>
            <a:r>
              <a:rPr lang="en-US" sz="3200" dirty="0" err="1"/>
              <a:t>ấm</a:t>
            </a:r>
            <a:r>
              <a:rPr lang="en-US" sz="3200" dirty="0"/>
              <a:t> </a:t>
            </a:r>
            <a:r>
              <a:rPr lang="en-US" sz="3200" dirty="0" err="1"/>
              <a:t>áp</a:t>
            </a:r>
            <a:r>
              <a:rPr lang="en-US" sz="3200" dirty="0"/>
              <a:t> </a:t>
            </a:r>
            <a:r>
              <a:rPr lang="en-US" sz="3200" dirty="0" err="1"/>
              <a:t>về</a:t>
            </a:r>
            <a:r>
              <a:rPr lang="en-US" sz="3200" dirty="0"/>
              <a:t> </a:t>
            </a:r>
            <a:r>
              <a:rPr lang="en-US" sz="3200" dirty="0" err="1"/>
              <a:t>mùa</a:t>
            </a:r>
            <a:r>
              <a:rPr lang="en-US" sz="3200" dirty="0"/>
              <a:t> </a:t>
            </a:r>
            <a:r>
              <a:rPr lang="en-US" sz="3200" dirty="0" err="1" smtClean="0"/>
              <a:t>đông</a:t>
            </a:r>
            <a:endParaRPr lang="en-US" sz="3200" dirty="0" smtClean="0"/>
          </a:p>
          <a:p>
            <a:r>
              <a:rPr lang="en-US" sz="3200" dirty="0" err="1"/>
              <a:t>Được</a:t>
            </a:r>
            <a:r>
              <a:rPr lang="en-US" sz="3200" dirty="0"/>
              <a:t> </a:t>
            </a:r>
            <a:r>
              <a:rPr lang="en-US" sz="3200" dirty="0" err="1"/>
              <a:t>trang</a:t>
            </a:r>
            <a:r>
              <a:rPr lang="en-US" sz="3200" dirty="0"/>
              <a:t> </a:t>
            </a:r>
            <a:r>
              <a:rPr lang="en-US" sz="3200" dirty="0" err="1"/>
              <a:t>bị</a:t>
            </a:r>
            <a:r>
              <a:rPr lang="en-US" sz="3200" dirty="0"/>
              <a:t> </a:t>
            </a:r>
            <a:r>
              <a:rPr lang="en-US" sz="3200" dirty="0" err="1"/>
              <a:t>đầy</a:t>
            </a:r>
            <a:r>
              <a:rPr lang="en-US" sz="3200" dirty="0"/>
              <a:t> </a:t>
            </a:r>
            <a:r>
              <a:rPr lang="en-US" sz="3200" dirty="0" err="1"/>
              <a:t>đủ</a:t>
            </a:r>
            <a:r>
              <a:rPr lang="en-US" sz="3200" dirty="0"/>
              <a:t> </a:t>
            </a:r>
            <a:r>
              <a:rPr lang="en-US" sz="3200" dirty="0" err="1"/>
              <a:t>đệm</a:t>
            </a:r>
            <a:r>
              <a:rPr lang="en-US" sz="3200" dirty="0"/>
              <a:t>, </a:t>
            </a:r>
            <a:r>
              <a:rPr lang="en-US" sz="3200" dirty="0" err="1"/>
              <a:t>chiếu</a:t>
            </a:r>
            <a:r>
              <a:rPr lang="en-US" sz="3200" dirty="0"/>
              <a:t>, </a:t>
            </a:r>
            <a:r>
              <a:rPr lang="en-US" sz="3200" dirty="0" err="1"/>
              <a:t>tủ</a:t>
            </a:r>
            <a:r>
              <a:rPr lang="en-US" sz="3200" dirty="0"/>
              <a:t>, </a:t>
            </a:r>
            <a:r>
              <a:rPr lang="en-US" sz="3200" dirty="0" err="1"/>
              <a:t>kệ</a:t>
            </a:r>
            <a:r>
              <a:rPr lang="en-US" sz="3200" dirty="0"/>
              <a:t>, </a:t>
            </a:r>
            <a:r>
              <a:rPr lang="en-US" sz="3200" dirty="0" err="1"/>
              <a:t>giá</a:t>
            </a:r>
            <a:r>
              <a:rPr lang="en-US" sz="3200" dirty="0"/>
              <a:t> </a:t>
            </a:r>
            <a:r>
              <a:rPr lang="en-US" sz="3200" dirty="0" err="1"/>
              <a:t>đựng</a:t>
            </a:r>
            <a:r>
              <a:rPr lang="en-US" sz="3200" dirty="0"/>
              <a:t> </a:t>
            </a:r>
            <a:r>
              <a:rPr lang="en-US" sz="3200" dirty="0" err="1"/>
              <a:t>các</a:t>
            </a:r>
            <a:r>
              <a:rPr lang="en-US" sz="3200" dirty="0"/>
              <a:t> </a:t>
            </a:r>
            <a:r>
              <a:rPr lang="en-US" sz="3200" dirty="0" err="1"/>
              <a:t>đồ</a:t>
            </a:r>
            <a:r>
              <a:rPr lang="en-US" sz="3200" dirty="0"/>
              <a:t> </a:t>
            </a:r>
            <a:r>
              <a:rPr lang="en-US" sz="3200" dirty="0" err="1" smtClean="0"/>
              <a:t>dùng</a:t>
            </a:r>
            <a:endParaRPr lang="vi-VN" sz="3200" dirty="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PHÒNG NGỦ</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57917444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700808"/>
            <a:ext cx="8136904" cy="4752528"/>
          </a:xfrm>
        </p:spPr>
        <p:txBody>
          <a:bodyPr>
            <a:normAutofit/>
          </a:bodyPr>
          <a:lstStyle/>
          <a:p>
            <a:r>
              <a:rPr lang="vi-VN" sz="3200" dirty="0"/>
              <a:t>Sử dụng bàn ghế 2 chỗ </a:t>
            </a:r>
            <a:r>
              <a:rPr lang="vi-VN" sz="3200" dirty="0" smtClean="0"/>
              <a:t>ngồi, </a:t>
            </a:r>
            <a:r>
              <a:rPr lang="vi-VN" sz="3200" dirty="0"/>
              <a:t>mặt bàn </a:t>
            </a:r>
            <a:r>
              <a:rPr lang="vi-VN" sz="3200" dirty="0" smtClean="0"/>
              <a:t>phẳng, nằm </a:t>
            </a:r>
            <a:r>
              <a:rPr lang="vi-VN" sz="3200" dirty="0"/>
              <a:t>ngang, ghế rời có tựa </a:t>
            </a:r>
            <a:r>
              <a:rPr lang="vi-VN" sz="3200" dirty="0" smtClean="0"/>
              <a:t>lưng</a:t>
            </a:r>
            <a:endParaRPr lang="en-US" sz="3200" dirty="0" smtClean="0"/>
          </a:p>
          <a:p>
            <a:pPr marL="45720" indent="0">
              <a:buNone/>
            </a:pPr>
            <a:endParaRPr lang="en-US" sz="3200" dirty="0" smtClean="0"/>
          </a:p>
          <a:p>
            <a:r>
              <a:rPr lang="vi-VN" sz="3200" dirty="0"/>
              <a:t>Chiều cao bàn, ghế phù hợp với chiều cao của trẻ, khoảng cách giữa chiều cao bàn và mặt ghế ngồi không thấp hơn 220mm và không cao hơn </a:t>
            </a:r>
            <a:r>
              <a:rPr lang="vi-VN" sz="3200" dirty="0" smtClean="0"/>
              <a:t>270mm</a:t>
            </a:r>
            <a:endParaRPr lang="vi-VN" sz="3200" dirty="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BÀN GHẾ</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57917444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1700808"/>
            <a:ext cx="8280920" cy="4752528"/>
          </a:xfrm>
        </p:spPr>
        <p:txBody>
          <a:bodyPr>
            <a:normAutofit/>
          </a:bodyPr>
          <a:lstStyle/>
          <a:p>
            <a:r>
              <a:rPr lang="vi-VN" sz="3200" dirty="0"/>
              <a:t>Có đủ 3 cỡ bàn ghế A, B, C tương ứng với nhóm tuổi của trẻ theo quy </a:t>
            </a:r>
            <a:r>
              <a:rPr lang="vi-VN" sz="3200" dirty="0" smtClean="0"/>
              <a:t>định</a:t>
            </a:r>
            <a:r>
              <a:rPr lang="en-US" sz="3200" dirty="0" smtClean="0"/>
              <a:t> </a:t>
            </a:r>
            <a:r>
              <a:rPr lang="en-US" sz="3200" dirty="0" smtClean="0">
                <a:solidFill>
                  <a:srgbClr val="7030A0"/>
                </a:solidFill>
              </a:rPr>
              <a:t>TCVN1993</a:t>
            </a:r>
            <a:endParaRPr lang="en-US" sz="3200" dirty="0">
              <a:solidFill>
                <a:srgbClr val="7030A0"/>
              </a:solidFill>
            </a:endParaRPr>
          </a:p>
          <a:p>
            <a:pPr marL="45720" indent="0">
              <a:buNone/>
            </a:pPr>
            <a:endParaRPr lang="vi-VN" sz="3200" dirty="0" smtClean="0"/>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BÀN GHẾ</a:t>
            </a:r>
            <a:endParaRPr lang="vi-VN" sz="5400" b="1"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14386719"/>
              </p:ext>
            </p:extLst>
          </p:nvPr>
        </p:nvGraphicFramePr>
        <p:xfrm>
          <a:off x="179512" y="2996952"/>
          <a:ext cx="5544617" cy="3044909"/>
        </p:xfrm>
        <a:graphic>
          <a:graphicData uri="http://schemas.openxmlformats.org/drawingml/2006/table">
            <a:tbl>
              <a:tblPr firstRow="1" firstCol="1" bandRow="1">
                <a:tableStyleId>{5C22544A-7EE6-4342-B048-85BDC9FD1C3A}</a:tableStyleId>
              </a:tblPr>
              <a:tblGrid>
                <a:gridCol w="3180633"/>
                <a:gridCol w="859630"/>
                <a:gridCol w="752177"/>
                <a:gridCol w="752177"/>
              </a:tblGrid>
              <a:tr h="267458">
                <a:tc rowSpan="2">
                  <a:txBody>
                    <a:bodyPr/>
                    <a:lstStyle/>
                    <a:p>
                      <a:pPr marL="0" marR="0" algn="ctr">
                        <a:spcBef>
                          <a:spcPts val="300"/>
                        </a:spcBef>
                        <a:spcAft>
                          <a:spcPts val="300"/>
                        </a:spcAft>
                        <a:tabLst>
                          <a:tab pos="450215" algn="l"/>
                        </a:tabLst>
                      </a:pPr>
                      <a:r>
                        <a:rPr lang="vi-VN" sz="1300" dirty="0">
                          <a:effectLst/>
                        </a:rPr>
                        <a:t>Kích thước cơ </a:t>
                      </a:r>
                      <a:r>
                        <a:rPr lang="vi-VN" sz="1300" dirty="0" smtClean="0">
                          <a:effectLst/>
                        </a:rPr>
                        <a:t>bản</a:t>
                      </a:r>
                      <a:r>
                        <a:rPr lang="en-US" sz="1400" baseline="0" dirty="0" smtClean="0">
                          <a:effectLst/>
                        </a:rPr>
                        <a:t> </a:t>
                      </a:r>
                      <a:r>
                        <a:rPr lang="vi-VN" sz="1300" dirty="0" smtClean="0">
                          <a:effectLst/>
                        </a:rPr>
                        <a:t>(cm</a:t>
                      </a:r>
                      <a:r>
                        <a:rPr lang="vi-VN" sz="1300" dirty="0">
                          <a:effectLst/>
                        </a:rPr>
                        <a:t>)</a:t>
                      </a:r>
                      <a:endParaRPr lang="en-US" sz="1400" dirty="0">
                        <a:effectLst/>
                        <a:latin typeface=".VnTime"/>
                        <a:ea typeface="Times New Roman"/>
                        <a:cs typeface="Times New Roman"/>
                      </a:endParaRPr>
                    </a:p>
                  </a:txBody>
                  <a:tcPr marL="68580" marR="68580" marT="0" marB="0"/>
                </a:tc>
                <a:tc gridSpan="3">
                  <a:txBody>
                    <a:bodyPr/>
                    <a:lstStyle/>
                    <a:p>
                      <a:pPr marL="0" marR="0" algn="ctr">
                        <a:spcBef>
                          <a:spcPts val="300"/>
                        </a:spcBef>
                        <a:spcAft>
                          <a:spcPts val="300"/>
                        </a:spcAft>
                        <a:tabLst>
                          <a:tab pos="450215" algn="l"/>
                        </a:tabLst>
                      </a:pPr>
                      <a:r>
                        <a:rPr lang="en-US" sz="1300">
                          <a:effectLst/>
                        </a:rPr>
                        <a:t>Cỡ số</a:t>
                      </a:r>
                      <a:endParaRPr lang="en-US" sz="1400">
                        <a:effectLst/>
                        <a:latin typeface=".VnTime"/>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370327">
                <a:tc vMerge="1">
                  <a:txBody>
                    <a:bodyPr/>
                    <a:lstStyle/>
                    <a:p>
                      <a:endParaRPr lang="en-US"/>
                    </a:p>
                  </a:txBody>
                  <a:tcPr/>
                </a:tc>
                <a:tc>
                  <a:txBody>
                    <a:bodyPr/>
                    <a:lstStyle/>
                    <a:p>
                      <a:pPr marL="0" marR="0" algn="ctr">
                        <a:spcBef>
                          <a:spcPts val="300"/>
                        </a:spcBef>
                        <a:spcAft>
                          <a:spcPts val="300"/>
                        </a:spcAft>
                        <a:tabLst>
                          <a:tab pos="450215" algn="l"/>
                        </a:tabLst>
                      </a:pPr>
                      <a:r>
                        <a:rPr lang="en-US" sz="1300">
                          <a:effectLst/>
                        </a:rPr>
                        <a:t>A</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B</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C</a:t>
                      </a:r>
                      <a:endParaRPr lang="en-US" sz="1400">
                        <a:effectLst/>
                        <a:latin typeface=".VnTime"/>
                        <a:ea typeface="Times New Roman"/>
                        <a:cs typeface="Times New Roman"/>
                      </a:endParaRPr>
                    </a:p>
                  </a:txBody>
                  <a:tcPr marL="68580" marR="68580" marT="0" marB="0"/>
                </a:tc>
              </a:tr>
              <a:tr h="267458">
                <a:tc>
                  <a:txBody>
                    <a:bodyPr/>
                    <a:lstStyle/>
                    <a:p>
                      <a:pPr marL="0" marR="0" algn="just">
                        <a:spcBef>
                          <a:spcPts val="300"/>
                        </a:spcBef>
                        <a:spcAft>
                          <a:spcPts val="300"/>
                        </a:spcAft>
                        <a:tabLst>
                          <a:tab pos="450215" algn="l"/>
                        </a:tabLst>
                      </a:pPr>
                      <a:r>
                        <a:rPr lang="en-US" sz="1300">
                          <a:effectLst/>
                        </a:rPr>
                        <a:t>Chiều cao bàn (H)</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40,0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44,5</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49,0</a:t>
                      </a:r>
                      <a:endParaRPr lang="en-US" sz="1400">
                        <a:effectLst/>
                        <a:latin typeface=".VnTime"/>
                        <a:ea typeface="Times New Roman"/>
                        <a:cs typeface="Times New Roman"/>
                      </a:endParaRPr>
                    </a:p>
                  </a:txBody>
                  <a:tcPr marL="68580" marR="68580" marT="0" marB="0"/>
                </a:tc>
              </a:tr>
              <a:tr h="267458">
                <a:tc>
                  <a:txBody>
                    <a:bodyPr/>
                    <a:lstStyle/>
                    <a:p>
                      <a:pPr marL="0" marR="0" algn="just">
                        <a:spcBef>
                          <a:spcPts val="300"/>
                        </a:spcBef>
                        <a:spcAft>
                          <a:spcPts val="300"/>
                        </a:spcAft>
                        <a:tabLst>
                          <a:tab pos="450215" algn="l"/>
                        </a:tabLst>
                      </a:pPr>
                      <a:r>
                        <a:rPr lang="en-US" sz="1300">
                          <a:effectLst/>
                        </a:rPr>
                        <a:t>Chiều rộng của mặt bàn (B) </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45,0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45,0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45,0</a:t>
                      </a:r>
                      <a:endParaRPr lang="en-US" sz="1400">
                        <a:effectLst/>
                        <a:latin typeface=".VnTime"/>
                        <a:ea typeface="Times New Roman"/>
                        <a:cs typeface="Times New Roman"/>
                      </a:endParaRPr>
                    </a:p>
                  </a:txBody>
                  <a:tcPr marL="68580" marR="68580" marT="0" marB="0"/>
                </a:tc>
              </a:tr>
              <a:tr h="267459">
                <a:tc>
                  <a:txBody>
                    <a:bodyPr/>
                    <a:lstStyle/>
                    <a:p>
                      <a:pPr marL="0" marR="0" algn="just">
                        <a:spcBef>
                          <a:spcPts val="300"/>
                        </a:spcBef>
                        <a:spcAft>
                          <a:spcPts val="300"/>
                        </a:spcAft>
                        <a:tabLst>
                          <a:tab pos="450215" algn="l"/>
                        </a:tabLst>
                      </a:pPr>
                      <a:r>
                        <a:rPr lang="en-US" sz="1300" dirty="0" err="1">
                          <a:effectLst/>
                        </a:rPr>
                        <a:t>Chiều</a:t>
                      </a:r>
                      <a:r>
                        <a:rPr lang="en-US" sz="1300" dirty="0">
                          <a:effectLst/>
                        </a:rPr>
                        <a:t> </a:t>
                      </a:r>
                      <a:r>
                        <a:rPr lang="en-US" sz="1300" dirty="0" err="1">
                          <a:effectLst/>
                        </a:rPr>
                        <a:t>dài</a:t>
                      </a:r>
                      <a:r>
                        <a:rPr lang="en-US" sz="1300" dirty="0">
                          <a:effectLst/>
                        </a:rPr>
                        <a:t> </a:t>
                      </a:r>
                      <a:r>
                        <a:rPr lang="en-US" sz="1300" dirty="0" err="1">
                          <a:effectLst/>
                        </a:rPr>
                        <a:t>của</a:t>
                      </a:r>
                      <a:r>
                        <a:rPr lang="en-US" sz="1300" dirty="0">
                          <a:effectLst/>
                        </a:rPr>
                        <a:t> </a:t>
                      </a:r>
                      <a:r>
                        <a:rPr lang="en-US" sz="1300" dirty="0" err="1">
                          <a:effectLst/>
                        </a:rPr>
                        <a:t>mặt</a:t>
                      </a:r>
                      <a:r>
                        <a:rPr lang="en-US" sz="1300" dirty="0">
                          <a:effectLst/>
                        </a:rPr>
                        <a:t> </a:t>
                      </a:r>
                      <a:r>
                        <a:rPr lang="en-US" sz="1300" dirty="0" err="1">
                          <a:effectLst/>
                        </a:rPr>
                        <a:t>bàn</a:t>
                      </a:r>
                      <a:r>
                        <a:rPr lang="en-US" sz="1300" dirty="0">
                          <a:effectLst/>
                        </a:rPr>
                        <a:t> (2 </a:t>
                      </a:r>
                      <a:r>
                        <a:rPr lang="en-US" sz="1300" dirty="0" err="1">
                          <a:effectLst/>
                        </a:rPr>
                        <a:t>chỗ</a:t>
                      </a:r>
                      <a:r>
                        <a:rPr lang="en-US" sz="1300" dirty="0">
                          <a:effectLst/>
                        </a:rPr>
                        <a:t> </a:t>
                      </a:r>
                      <a:r>
                        <a:rPr lang="en-US" sz="1300" dirty="0" err="1">
                          <a:effectLst/>
                        </a:rPr>
                        <a:t>ngồi</a:t>
                      </a:r>
                      <a:r>
                        <a:rPr lang="en-US" sz="1300" dirty="0">
                          <a:effectLst/>
                        </a:rPr>
                        <a:t>) (L)</a:t>
                      </a:r>
                      <a:endParaRPr lang="en-US" sz="1400" dirty="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a:effectLst/>
                        </a:rPr>
                        <a:t>90,0</a:t>
                      </a:r>
                      <a:endParaRPr lang="en-US" sz="1400" dirty="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a:effectLst/>
                        </a:rPr>
                        <a:t>90,0</a:t>
                      </a:r>
                      <a:endParaRPr lang="en-US" sz="1400" dirty="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a:effectLst/>
                        </a:rPr>
                        <a:t>90,0</a:t>
                      </a:r>
                      <a:endParaRPr lang="en-US" sz="1400" dirty="0">
                        <a:effectLst/>
                        <a:latin typeface=".VnTime"/>
                        <a:ea typeface="Times New Roman"/>
                        <a:cs typeface="Times New Roman"/>
                      </a:endParaRPr>
                    </a:p>
                  </a:txBody>
                  <a:tcPr marL="68580" marR="68580" marT="0" marB="0"/>
                </a:tc>
              </a:tr>
              <a:tr h="267458">
                <a:tc>
                  <a:txBody>
                    <a:bodyPr/>
                    <a:lstStyle/>
                    <a:p>
                      <a:pPr marL="0" marR="0" algn="just">
                        <a:spcBef>
                          <a:spcPts val="300"/>
                        </a:spcBef>
                        <a:spcAft>
                          <a:spcPts val="300"/>
                        </a:spcAft>
                        <a:tabLst>
                          <a:tab pos="450215" algn="l"/>
                        </a:tabLst>
                      </a:pPr>
                      <a:r>
                        <a:rPr lang="en-US" sz="1300">
                          <a:effectLst/>
                        </a:rPr>
                        <a:t>Chiều cao của ghế (h)</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23,0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a:effectLst/>
                        </a:rPr>
                        <a:t>25,5</a:t>
                      </a:r>
                      <a:endParaRPr lang="en-US" sz="1400" dirty="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28,0</a:t>
                      </a:r>
                      <a:endParaRPr lang="en-US" sz="1400">
                        <a:effectLst/>
                        <a:latin typeface=".VnTime"/>
                        <a:ea typeface="Times New Roman"/>
                        <a:cs typeface="Times New Roman"/>
                      </a:endParaRPr>
                    </a:p>
                  </a:txBody>
                  <a:tcPr marL="68580" marR="68580" marT="0" marB="0"/>
                </a:tc>
              </a:tr>
              <a:tr h="267458">
                <a:tc>
                  <a:txBody>
                    <a:bodyPr/>
                    <a:lstStyle/>
                    <a:p>
                      <a:pPr marL="0" marR="0" algn="just">
                        <a:spcBef>
                          <a:spcPts val="300"/>
                        </a:spcBef>
                        <a:spcAft>
                          <a:spcPts val="300"/>
                        </a:spcAft>
                        <a:tabLst>
                          <a:tab pos="450215" algn="l"/>
                        </a:tabLst>
                      </a:pPr>
                      <a:r>
                        <a:rPr lang="en-US" sz="1300">
                          <a:effectLst/>
                        </a:rPr>
                        <a:t>Chiều rộng mặt ghế (b)</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24,0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24,0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26,0</a:t>
                      </a:r>
                      <a:endParaRPr lang="en-US" sz="1400">
                        <a:effectLst/>
                        <a:latin typeface=".VnTime"/>
                        <a:ea typeface="Times New Roman"/>
                        <a:cs typeface="Times New Roman"/>
                      </a:endParaRPr>
                    </a:p>
                  </a:txBody>
                  <a:tcPr marL="68580" marR="68580" marT="0" marB="0"/>
                </a:tc>
              </a:tr>
              <a:tr h="267458">
                <a:tc>
                  <a:txBody>
                    <a:bodyPr/>
                    <a:lstStyle/>
                    <a:p>
                      <a:pPr marL="0" marR="0" algn="just">
                        <a:spcBef>
                          <a:spcPts val="300"/>
                        </a:spcBef>
                        <a:spcAft>
                          <a:spcPts val="300"/>
                        </a:spcAft>
                        <a:tabLst>
                          <a:tab pos="450215" algn="l"/>
                        </a:tabLst>
                      </a:pPr>
                      <a:r>
                        <a:rPr lang="en-US" sz="1300">
                          <a:effectLst/>
                        </a:rPr>
                        <a:t>Chiều sâu mặt ghế </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25,0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25,0</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26,0</a:t>
                      </a:r>
                      <a:endParaRPr lang="en-US" sz="1400">
                        <a:effectLst/>
                        <a:latin typeface=".VnTime"/>
                        <a:ea typeface="Times New Roman"/>
                        <a:cs typeface="Times New Roman"/>
                      </a:endParaRPr>
                    </a:p>
                  </a:txBody>
                  <a:tcPr marL="68580" marR="68580" marT="0" marB="0"/>
                </a:tc>
              </a:tr>
              <a:tr h="267458">
                <a:tc>
                  <a:txBody>
                    <a:bodyPr/>
                    <a:lstStyle/>
                    <a:p>
                      <a:pPr marL="0" marR="0" algn="just">
                        <a:spcBef>
                          <a:spcPts val="300"/>
                        </a:spcBef>
                        <a:spcAft>
                          <a:spcPts val="300"/>
                        </a:spcAft>
                        <a:tabLst>
                          <a:tab pos="450215" algn="l"/>
                        </a:tabLst>
                      </a:pPr>
                      <a:r>
                        <a:rPr lang="en-US" sz="1300">
                          <a:effectLst/>
                        </a:rPr>
                        <a:t>Chiều cao của lưng tựa </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a:effectLst/>
                        </a:rPr>
                        <a:t>23,5</a:t>
                      </a:r>
                      <a:endParaRPr lang="en-US" sz="1400" dirty="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24,5</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25,0</a:t>
                      </a:r>
                      <a:endParaRPr lang="en-US" sz="1400">
                        <a:effectLst/>
                        <a:latin typeface=".VnTime"/>
                        <a:ea typeface="Times New Roman"/>
                        <a:cs typeface="Times New Roman"/>
                      </a:endParaRPr>
                    </a:p>
                  </a:txBody>
                  <a:tcPr marL="68580" marR="68580" marT="0" marB="0"/>
                </a:tc>
              </a:tr>
              <a:tr h="534917">
                <a:tc>
                  <a:txBody>
                    <a:bodyPr/>
                    <a:lstStyle/>
                    <a:p>
                      <a:pPr marL="0" marR="0" algn="just">
                        <a:spcBef>
                          <a:spcPts val="300"/>
                        </a:spcBef>
                        <a:spcAft>
                          <a:spcPts val="300"/>
                        </a:spcAft>
                        <a:tabLst>
                          <a:tab pos="450215" algn="l"/>
                        </a:tabLst>
                      </a:pPr>
                      <a:r>
                        <a:rPr lang="en-US" sz="1300">
                          <a:effectLst/>
                        </a:rPr>
                        <a:t>Độ nghiêng của tựa lưng (nghiêng về phía sau)</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7</a:t>
                      </a:r>
                      <a:r>
                        <a:rPr lang="en-US" sz="1300" baseline="30000">
                          <a:effectLst/>
                        </a:rPr>
                        <a:t>o</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7</a:t>
                      </a:r>
                      <a:r>
                        <a:rPr lang="en-US" sz="1300" baseline="30000">
                          <a:effectLst/>
                        </a:rPr>
                        <a:t>o</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a:effectLst/>
                        </a:rPr>
                        <a:t>7</a:t>
                      </a:r>
                      <a:r>
                        <a:rPr lang="en-US" sz="1300" baseline="30000" dirty="0">
                          <a:effectLst/>
                        </a:rPr>
                        <a:t>o</a:t>
                      </a:r>
                      <a:endParaRPr lang="en-US" sz="1400" dirty="0">
                        <a:effectLst/>
                        <a:latin typeface=".VnTime"/>
                        <a:ea typeface="Times New Roman"/>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96829558"/>
              </p:ext>
            </p:extLst>
          </p:nvPr>
        </p:nvGraphicFramePr>
        <p:xfrm>
          <a:off x="5943540" y="3861048"/>
          <a:ext cx="3020948" cy="1152128"/>
        </p:xfrm>
        <a:graphic>
          <a:graphicData uri="http://schemas.openxmlformats.org/drawingml/2006/table">
            <a:tbl>
              <a:tblPr firstRow="1" firstCol="1" bandRow="1">
                <a:tableStyleId>{5C22544A-7EE6-4342-B048-85BDC9FD1C3A}</a:tableStyleId>
              </a:tblPr>
              <a:tblGrid>
                <a:gridCol w="714255"/>
                <a:gridCol w="2306693"/>
              </a:tblGrid>
              <a:tr h="288032">
                <a:tc>
                  <a:txBody>
                    <a:bodyPr/>
                    <a:lstStyle/>
                    <a:p>
                      <a:pPr marL="0" marR="0" algn="ctr">
                        <a:spcBef>
                          <a:spcPts val="300"/>
                        </a:spcBef>
                        <a:spcAft>
                          <a:spcPts val="300"/>
                        </a:spcAft>
                        <a:tabLst>
                          <a:tab pos="450215" algn="l"/>
                        </a:tabLst>
                      </a:pPr>
                      <a:r>
                        <a:rPr lang="en-US" sz="1300" dirty="0" err="1">
                          <a:effectLst/>
                        </a:rPr>
                        <a:t>Cỡ</a:t>
                      </a:r>
                      <a:r>
                        <a:rPr lang="en-US" sz="1300" dirty="0">
                          <a:effectLst/>
                        </a:rPr>
                        <a:t> </a:t>
                      </a:r>
                      <a:r>
                        <a:rPr lang="en-US" sz="1300" dirty="0" err="1">
                          <a:effectLst/>
                        </a:rPr>
                        <a:t>số</a:t>
                      </a:r>
                      <a:endParaRPr lang="en-US" sz="1400" dirty="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err="1">
                          <a:effectLst/>
                        </a:rPr>
                        <a:t>Chiều</a:t>
                      </a:r>
                      <a:r>
                        <a:rPr lang="en-US" sz="1300" dirty="0">
                          <a:effectLst/>
                        </a:rPr>
                        <a:t> </a:t>
                      </a:r>
                      <a:r>
                        <a:rPr lang="en-US" sz="1300" dirty="0" err="1">
                          <a:effectLst/>
                        </a:rPr>
                        <a:t>cao</a:t>
                      </a:r>
                      <a:r>
                        <a:rPr lang="en-US" sz="1300" dirty="0">
                          <a:effectLst/>
                        </a:rPr>
                        <a:t> </a:t>
                      </a:r>
                      <a:r>
                        <a:rPr lang="en-US" sz="1300" dirty="0" err="1">
                          <a:effectLst/>
                        </a:rPr>
                        <a:t>học</a:t>
                      </a:r>
                      <a:r>
                        <a:rPr lang="en-US" sz="1300" dirty="0">
                          <a:effectLst/>
                        </a:rPr>
                        <a:t> </a:t>
                      </a:r>
                      <a:r>
                        <a:rPr lang="en-US" sz="1300" dirty="0" err="1">
                          <a:effectLst/>
                        </a:rPr>
                        <a:t>sinh</a:t>
                      </a:r>
                      <a:r>
                        <a:rPr lang="en-US" sz="1300" dirty="0">
                          <a:effectLst/>
                        </a:rPr>
                        <a:t> (cm)</a:t>
                      </a:r>
                      <a:endParaRPr lang="en-US" sz="1400" dirty="0">
                        <a:effectLst/>
                        <a:latin typeface=".VnTime"/>
                        <a:ea typeface="Times New Roman"/>
                        <a:cs typeface="Times New Roman"/>
                      </a:endParaRPr>
                    </a:p>
                  </a:txBody>
                  <a:tcPr marL="68580" marR="68580" marT="0" marB="0"/>
                </a:tc>
              </a:tr>
              <a:tr h="288032">
                <a:tc>
                  <a:txBody>
                    <a:bodyPr/>
                    <a:lstStyle/>
                    <a:p>
                      <a:pPr marL="0" marR="0" algn="ctr">
                        <a:spcBef>
                          <a:spcPts val="300"/>
                        </a:spcBef>
                        <a:spcAft>
                          <a:spcPts val="300"/>
                        </a:spcAft>
                        <a:tabLst>
                          <a:tab pos="450215" algn="l"/>
                        </a:tabLst>
                      </a:pPr>
                      <a:r>
                        <a:rPr lang="en-US" sz="1300">
                          <a:effectLst/>
                        </a:rPr>
                        <a:t>A</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80,0 – 90,0</a:t>
                      </a:r>
                      <a:endParaRPr lang="en-US" sz="1400">
                        <a:effectLst/>
                        <a:latin typeface=".VnTime"/>
                        <a:ea typeface="Times New Roman"/>
                        <a:cs typeface="Times New Roman"/>
                      </a:endParaRPr>
                    </a:p>
                  </a:txBody>
                  <a:tcPr marL="68580" marR="68580" marT="0" marB="0"/>
                </a:tc>
              </a:tr>
              <a:tr h="288032">
                <a:tc>
                  <a:txBody>
                    <a:bodyPr/>
                    <a:lstStyle/>
                    <a:p>
                      <a:pPr marL="0" marR="0" algn="ctr">
                        <a:spcBef>
                          <a:spcPts val="300"/>
                        </a:spcBef>
                        <a:spcAft>
                          <a:spcPts val="300"/>
                        </a:spcAft>
                        <a:tabLst>
                          <a:tab pos="450215" algn="l"/>
                        </a:tabLst>
                      </a:pPr>
                      <a:r>
                        <a:rPr lang="en-US" sz="1300">
                          <a:effectLst/>
                        </a:rPr>
                        <a:t>B</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a:effectLst/>
                        </a:rPr>
                        <a:t>90,0 – 100,0</a:t>
                      </a:r>
                      <a:endParaRPr lang="en-US" sz="1400">
                        <a:effectLst/>
                        <a:latin typeface=".VnTime"/>
                        <a:ea typeface="Times New Roman"/>
                        <a:cs typeface="Times New Roman"/>
                      </a:endParaRPr>
                    </a:p>
                  </a:txBody>
                  <a:tcPr marL="68580" marR="68580" marT="0" marB="0"/>
                </a:tc>
              </a:tr>
              <a:tr h="288032">
                <a:tc>
                  <a:txBody>
                    <a:bodyPr/>
                    <a:lstStyle/>
                    <a:p>
                      <a:pPr marL="0" marR="0" algn="ctr">
                        <a:spcBef>
                          <a:spcPts val="300"/>
                        </a:spcBef>
                        <a:spcAft>
                          <a:spcPts val="300"/>
                        </a:spcAft>
                        <a:tabLst>
                          <a:tab pos="450215" algn="l"/>
                        </a:tabLst>
                      </a:pPr>
                      <a:r>
                        <a:rPr lang="en-US" sz="1300">
                          <a:effectLst/>
                        </a:rPr>
                        <a:t>C</a:t>
                      </a:r>
                      <a:endParaRPr lang="en-US" sz="1400">
                        <a:effectLst/>
                        <a:latin typeface=".VnTime"/>
                        <a:ea typeface="Times New Roman"/>
                        <a:cs typeface="Times New Roman"/>
                      </a:endParaRPr>
                    </a:p>
                  </a:txBody>
                  <a:tcPr marL="68580" marR="68580" marT="0" marB="0"/>
                </a:tc>
                <a:tc>
                  <a:txBody>
                    <a:bodyPr/>
                    <a:lstStyle/>
                    <a:p>
                      <a:pPr marL="0" marR="0" algn="ctr">
                        <a:spcBef>
                          <a:spcPts val="300"/>
                        </a:spcBef>
                        <a:spcAft>
                          <a:spcPts val="300"/>
                        </a:spcAft>
                        <a:tabLst>
                          <a:tab pos="450215" algn="l"/>
                        </a:tabLst>
                      </a:pPr>
                      <a:r>
                        <a:rPr lang="en-US" sz="1300" dirty="0">
                          <a:effectLst/>
                        </a:rPr>
                        <a:t>100,0 – 110,0</a:t>
                      </a:r>
                      <a:endParaRPr lang="en-US" sz="1400" dirty="0">
                        <a:effectLst/>
                        <a:latin typeface=".VnTime"/>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81762163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700808"/>
            <a:ext cx="8640960" cy="4752528"/>
          </a:xfrm>
        </p:spPr>
        <p:txBody>
          <a:bodyPr>
            <a:normAutofit/>
          </a:bodyPr>
          <a:lstStyle/>
          <a:p>
            <a:r>
              <a:rPr lang="vi-VN" sz="3200" dirty="0"/>
              <a:t>Số lượng đáp ứng theo quy định tại Thông tư số </a:t>
            </a:r>
            <a:r>
              <a:rPr lang="vi-VN" sz="3200" dirty="0" smtClean="0"/>
              <a:t>02/2010/TT-BGDĐ</a:t>
            </a:r>
          </a:p>
          <a:p>
            <a:pPr>
              <a:buFontTx/>
              <a:buChar char="-"/>
            </a:pPr>
            <a:r>
              <a:rPr lang="vi-VN" sz="3200" dirty="0" smtClean="0"/>
              <a:t>1 bảng quay 2 mặt</a:t>
            </a:r>
          </a:p>
          <a:p>
            <a:pPr>
              <a:buFontTx/>
              <a:buChar char="-"/>
            </a:pPr>
            <a:r>
              <a:rPr lang="vi-VN" sz="3200" dirty="0" smtClean="0"/>
              <a:t>Bảng con quy định số lượng tùy theo độ tuổi</a:t>
            </a:r>
          </a:p>
          <a:p>
            <a:pPr marL="45720" indent="0">
              <a:buNone/>
            </a:pPr>
            <a:endParaRPr lang="en-US" sz="3200" dirty="0" smtClean="0"/>
          </a:p>
          <a:p>
            <a:r>
              <a:rPr lang="vi-VN" sz="3200" dirty="0"/>
              <a:t>Bảo đảm an toàn, có giá trị sử dụng cao, phù hợp với nội dung giáo dục</a:t>
            </a:r>
          </a:p>
        </p:txBody>
      </p:sp>
      <p:sp>
        <p:nvSpPr>
          <p:cNvPr id="4" name="Subtitle 2"/>
          <p:cNvSpPr txBox="1">
            <a:spLocks/>
          </p:cNvSpPr>
          <p:nvPr/>
        </p:nvSpPr>
        <p:spPr>
          <a:xfrm>
            <a:off x="251520" y="548680"/>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BẢNG</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57917444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79911" y="1340768"/>
            <a:ext cx="8496944" cy="5328592"/>
          </a:xfrm>
        </p:spPr>
        <p:txBody>
          <a:bodyPr>
            <a:normAutofit lnSpcReduction="10000"/>
          </a:bodyPr>
          <a:lstStyle/>
          <a:p>
            <a:r>
              <a:rPr lang="vi-VN" sz="3200" dirty="0"/>
              <a:t>Phòng sinh hoạt chung, phòng tắm rửa, phòng vệ sinh, hiên chơi, nhà bếp được chiếu sáng tự nhiên, trực </a:t>
            </a:r>
            <a:r>
              <a:rPr lang="vi-VN" sz="3200" dirty="0" smtClean="0"/>
              <a:t>tiếp</a:t>
            </a:r>
            <a:endParaRPr lang="en-US" sz="3200" dirty="0" smtClean="0"/>
          </a:p>
          <a:p>
            <a:endParaRPr lang="vi-VN" sz="3200" dirty="0" smtClean="0"/>
          </a:p>
          <a:p>
            <a:r>
              <a:rPr lang="vi-VN" sz="3200" dirty="0"/>
              <a:t>Chiếu sáng nhân tạo ở hành lang, cầu thang bảo đảm không nhỏ hơn 100 Lux, các phòng khác bảo đảm không nhỏ hơn </a:t>
            </a:r>
            <a:r>
              <a:rPr lang="vi-VN" sz="3200" dirty="0" smtClean="0"/>
              <a:t>300lux</a:t>
            </a:r>
            <a:endParaRPr lang="en-US" sz="3200" dirty="0"/>
          </a:p>
          <a:p>
            <a:pPr marL="45720" indent="0">
              <a:buNone/>
            </a:pPr>
            <a:endParaRPr lang="en-US" sz="3200" dirty="0" smtClean="0"/>
          </a:p>
          <a:p>
            <a:r>
              <a:rPr lang="vi-VN" sz="3200" dirty="0"/>
              <a:t>Tỷ lệ diện tích cửa sổ với diện tích sàn của các phòng không nhỏ hơn </a:t>
            </a:r>
            <a:r>
              <a:rPr lang="vi-VN" sz="3200" dirty="0" smtClean="0"/>
              <a:t>1/5. </a:t>
            </a:r>
          </a:p>
        </p:txBody>
      </p:sp>
      <p:sp>
        <p:nvSpPr>
          <p:cNvPr id="4" name="Subtitle 2"/>
          <p:cNvSpPr txBox="1">
            <a:spLocks/>
          </p:cNvSpPr>
          <p:nvPr/>
        </p:nvSpPr>
        <p:spPr>
          <a:xfrm>
            <a:off x="251520" y="404664"/>
            <a:ext cx="8640960" cy="792088"/>
          </a:xfrm>
          <a:prstGeom prst="rect">
            <a:avLst/>
          </a:prstGeom>
        </p:spPr>
        <p:txBody>
          <a:bodyPr>
            <a:normAutofit fontScale="92500"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sz="5400" b="1" dirty="0" smtClean="0">
                <a:latin typeface="Arial" pitchFamily="34" charset="0"/>
                <a:cs typeface="Arial" pitchFamily="34" charset="0"/>
              </a:rPr>
              <a:t>CHIẾU SÁNG</a:t>
            </a:r>
            <a:endParaRPr lang="vi-VN" sz="5400" b="1" dirty="0">
              <a:latin typeface="Arial" pitchFamily="34" charset="0"/>
              <a:cs typeface="Arial" pitchFamily="34" charset="0"/>
            </a:endParaRPr>
          </a:p>
        </p:txBody>
      </p:sp>
    </p:spTree>
    <p:extLst>
      <p:ext uri="{BB962C8B-B14F-4D97-AF65-F5344CB8AC3E}">
        <p14:creationId xmlns:p14="http://schemas.microsoft.com/office/powerpoint/2010/main" val="57917444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Slipstre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414</TotalTime>
  <Words>2100</Words>
  <Application>Microsoft Office PowerPoint</Application>
  <PresentationFormat>On-screen Show (4:3)</PresentationFormat>
  <Paragraphs>309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.VnTime</vt:lpstr>
      <vt:lpstr>Arial</vt:lpstr>
      <vt:lpstr>Georgia</vt:lpstr>
      <vt:lpstr>Times New Roman</vt:lpstr>
      <vt:lpstr>Trebuchet MS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DUYEN</dc:creator>
  <cp:lastModifiedBy>Windows User</cp:lastModifiedBy>
  <cp:revision>43</cp:revision>
  <dcterms:created xsi:type="dcterms:W3CDTF">2017-08-20T02:48:52Z</dcterms:created>
  <dcterms:modified xsi:type="dcterms:W3CDTF">2018-10-09T05:29:29Z</dcterms:modified>
</cp:coreProperties>
</file>