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78" r:id="rId4"/>
    <p:sldId id="344" r:id="rId5"/>
    <p:sldId id="259" r:id="rId6"/>
    <p:sldId id="323" r:id="rId7"/>
    <p:sldId id="268" r:id="rId8"/>
    <p:sldId id="345" r:id="rId9"/>
    <p:sldId id="346" r:id="rId10"/>
    <p:sldId id="347" r:id="rId11"/>
    <p:sldId id="348" r:id="rId12"/>
    <p:sldId id="349" r:id="rId13"/>
    <p:sldId id="350" r:id="rId14"/>
    <p:sldId id="299" r:id="rId15"/>
    <p:sldId id="351" r:id="rId16"/>
    <p:sldId id="31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715E57-078A-4A17-B8C1-3718EFB8697A}" type="datetimeFigureOut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270DFB-A352-45F1-9451-617B89E2B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36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A335-879E-40B4-9783-3EAB8841B9ED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BC7C8-D460-4A1A-8909-D8F29CCF5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2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8EDA-379D-4EF1-AFD5-136D084D1C76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BDDF9-4AE8-4C6C-A1C1-AF37B70D5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5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0DCF7-0DD6-4329-AD15-D8812F17082D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9987F-767B-43EF-8CAA-ADD9F6B6E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0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06AB-0AE6-4A64-B522-575AB9A1DAE1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DA33E-E0F7-4B5A-A6FE-03454D581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2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72AB-0102-44DB-9F30-4E847E8E393C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9779C-EAD6-42E4-B559-3C0A5E5DB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0B9D-46A0-49CF-BC7F-6F63F0D4A7C4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6DFF7-F1E7-47F4-B01C-E3BB5A76A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8EE1D-F3E9-43B2-972A-B6CE3BAA066D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8C641-E105-448F-99A9-864EABFD03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3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7FDB-968E-491D-9D5C-C36441B484E4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70B0-6C98-499C-ACFE-0617F3BE6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4D98-FE31-43A4-B1B9-3D07E2BA1381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0D706-118B-4BA3-8887-8E03977F0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06D8E-7B38-4390-A099-F047E6AA92C7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EC438-0B79-4FA7-AE48-DC8499E09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9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9596B-8D6C-45F7-A767-9860B39EB097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80D4-601C-448E-BE1B-6523FA8BD2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E870ED-A6FE-4704-B9BF-CBBC7F5DAAE9}" type="datetime1">
              <a:rPr lang="en-US"/>
              <a:pPr>
                <a:defRPr/>
              </a:pPr>
              <a:t>09/10/2018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58191CF-7003-44F6-AC49-1AD49D74D3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534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TƯ LIÊN TỊCH </a:t>
            </a:r>
            <a:b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13/2016/TTLT-BYT-BGDĐT</a:t>
            </a:r>
            <a:b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2478088" y="4905375"/>
            <a:ext cx="6629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 THỊ SONG THƯƠNG</a:t>
            </a:r>
            <a:b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 tâm Y tế dự phòng TPHCM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5ADD6A-6458-411C-BDC9-92C40A4460C8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viên YTTH (khoản 2 điều 8).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có trình độ chuyên môn từ y sĩ trung cấp trở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lên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oặc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ký hợp đồng với Trạm Y tế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hoặc cơ sở khám bệnh, ch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a bệnh từ hình thức phòng khám đa khoa trở lên để chăm sóc sức khỏe học sinh;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được thường xuyên cập nhật kiến thức chuyên môn y tế thông qua các hình thức hội thảo, tập huấn, đào tạo, bồi dưỡng nghiệp vụ chuyên môn do ngành Y tế, ngành Giáo dục tổ chức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11272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(4)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034FC3-D2F1-4283-A5F0-7BA5AE3F7FCC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493838"/>
            <a:ext cx="9144000" cy="4906962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 dõi sức khỏe học sinh: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Kiểm tra sức khỏe đầu năm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 dõi sức khỏe trong năm học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Khám, điều trị chuyên khoa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s-ES" sz="360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12296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ý(4)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F3869D-A920-4AE7-B00B-A469D6A9CE2C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493838"/>
            <a:ext cx="9144000" cy="4906962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Kiểm tra, giám sát.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Thường xuyên kiểm tra, giám sát các điều kiện học tập, vệ sinh trường lớp, an toàn thực phẩm, cung cấp nước uống, xà phòng rửa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ự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tổ chức đánh giá kết quả thực hiện công tác y tế trường học vào cu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i mỗi năm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13320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(5)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F8275A-D272-49BD-B0B6-3E7F03059B49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493838"/>
            <a:ext cx="9144000" cy="5364162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Thống kê, báo cáo: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Trường: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s-E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Báo cáo định kỳ: trước 30/5 -&gt; đề nghị điều chỉnh 15/5.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s-E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Báo cáo đột xuất: Theo yêu cầu.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s-E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Quận</a:t>
            </a:r>
            <a:r>
              <a:rPr lang="es-E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36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chưa có văn bản quy định thời gian BC định kỳ -&gt; đề xuất trước 15/6</a:t>
            </a:r>
            <a:r>
              <a:rPr lang="es-E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s-ES" sz="36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(6)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FF19C9-B981-4C77-8C81-689F53209552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57200" y="1774825"/>
            <a:ext cx="1676400" cy="1557338"/>
            <a:chOff x="1110" y="2656"/>
            <a:chExt cx="1549" cy="1351"/>
          </a:xfrm>
        </p:grpSpPr>
        <p:sp>
          <p:nvSpPr>
            <p:cNvPr id="15367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68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gray">
            <a:xfrm>
              <a:off x="1199" y="2737"/>
              <a:ext cx="1350" cy="1165"/>
            </a:xfrm>
            <a:prstGeom prst="hexagon">
              <a:avLst>
                <a:gd name="adj" fmla="val 28896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838200" y="1828800"/>
            <a:ext cx="8305800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Các văn bản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hướng dẫn thực hiện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973138" y="2016125"/>
            <a:ext cx="7794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en-US" altLang="en-US" sz="3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6EB6EC-2487-47D5-8F30-52574045F8B7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143000" y="46038"/>
            <a:ext cx="6934200" cy="8683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Các văn bản hướng dẫn thực hiện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30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altLang="en-US" sz="28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văn liên tịch số 8898/LT-YT-GDĐT ngày 09/9/2016 về việc triển khai thông tư liên tịch số 13/2016/TTLT-BYT-BGDĐT.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alt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văn liên tịch số 9599/LT-GDĐT-YT về việc hướng dẫn tạm thời công tác khám sức khỏe định kỳ cho học sinh bắt đầu từ năm học 2016-2017.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alt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văn 1099/SYT-NVY  về điều chỉnh công văn số 9599/LT-GDĐT-YT về việc hướng dẫn tạm thời công tác khám sức khỏe định kỳ cho học sinh bắt đầu từ năm học 2016-2017.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28600" y="152400"/>
            <a:ext cx="762000" cy="665163"/>
            <a:chOff x="1110" y="2656"/>
            <a:chExt cx="1549" cy="1351"/>
          </a:xfrm>
          <a:solidFill>
            <a:srgbClr val="FF6600"/>
          </a:solidFill>
        </p:grpSpPr>
        <p:sp>
          <p:nvSpPr>
            <p:cNvPr id="5127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28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431800" y="250825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424192-74DC-4352-851A-9FBA46866333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19" descr="hinh-nen-cho-slide-powerpoint-moi-nhat-2016-anh-1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8" y="0"/>
            <a:ext cx="9105900" cy="6858000"/>
          </a:xfrm>
        </p:spPr>
      </p:pic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gray">
          <a:xfrm>
            <a:off x="211138" y="4095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3400" y="2057400"/>
            <a:ext cx="795602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en-US" sz="5400" b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 QUÝ VỊ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 CHÚ Ý LẮNG NGHE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BAAC30-FC85-47D0-9C74-84EF9777D467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8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629400" cy="914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7200" y="1676400"/>
            <a:ext cx="762000" cy="665163"/>
            <a:chOff x="1110" y="2656"/>
            <a:chExt cx="1549" cy="1351"/>
          </a:xfrm>
        </p:grpSpPr>
        <p:sp>
          <p:nvSpPr>
            <p:cNvPr id="3091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092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57200" y="3068638"/>
            <a:ext cx="762000" cy="665162"/>
            <a:chOff x="3174" y="2656"/>
            <a:chExt cx="1549" cy="1351"/>
          </a:xfrm>
        </p:grpSpPr>
        <p:sp>
          <p:nvSpPr>
            <p:cNvPr id="308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08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</p:grp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1371600" y="1465263"/>
            <a:ext cx="7315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Khái quát thông tư liên tịch số  13/2016/TTLT-BYT-BGDĐT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gray">
          <a:xfrm>
            <a:off x="635000" y="1774825"/>
            <a:ext cx="392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1371600" y="3149600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</a:t>
            </a:r>
          </a:p>
        </p:txBody>
      </p:sp>
      <p:sp>
        <p:nvSpPr>
          <p:cNvPr id="3081" name="Text Box 16"/>
          <p:cNvSpPr txBox="1">
            <a:spLocks noChangeArrowheads="1"/>
          </p:cNvSpPr>
          <p:nvPr/>
        </p:nvSpPr>
        <p:spPr bwMode="gray">
          <a:xfrm>
            <a:off x="635000" y="3073400"/>
            <a:ext cx="392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57200" y="4270375"/>
            <a:ext cx="762000" cy="665163"/>
            <a:chOff x="1110" y="2656"/>
            <a:chExt cx="1549" cy="1351"/>
          </a:xfrm>
        </p:grpSpPr>
        <p:sp>
          <p:nvSpPr>
            <p:cNvPr id="2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3086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28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</p:grpSp>
      <p:sp>
        <p:nvSpPr>
          <p:cNvPr id="3084" name="Text Box 26"/>
          <p:cNvSpPr txBox="1">
            <a:spLocks noChangeArrowheads="1"/>
          </p:cNvSpPr>
          <p:nvPr/>
        </p:nvSpPr>
        <p:spPr bwMode="auto">
          <a:xfrm>
            <a:off x="1371600" y="4064000"/>
            <a:ext cx="7315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 văn bản hướng dẫn thực hiện thông tư liên tịch số  13/2016/TTLT-BYT-BGDĐT </a:t>
            </a:r>
          </a:p>
        </p:txBody>
      </p:sp>
      <p:sp>
        <p:nvSpPr>
          <p:cNvPr id="3085" name="Text Box 27"/>
          <p:cNvSpPr txBox="1">
            <a:spLocks noChangeArrowheads="1"/>
          </p:cNvSpPr>
          <p:nvPr/>
        </p:nvSpPr>
        <p:spPr bwMode="gray">
          <a:xfrm>
            <a:off x="649288" y="4368800"/>
            <a:ext cx="392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70E5A8-A3BA-4FDB-8683-B76B32E8B8F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  <p:bldP spid="3079" grpId="0"/>
      <p:bldP spid="3080" grpId="0"/>
      <p:bldP spid="3081" grpId="0"/>
      <p:bldP spid="3084" grpId="0"/>
      <p:bldP spid="3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2362200" y="2057400"/>
            <a:ext cx="647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Khái quát thông tư liên tịch số  13/2016/TTLT-BYT-BGDĐT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287338" y="2189163"/>
            <a:ext cx="779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5B5A4D-FAC4-4230-BB4D-D0C6F447CC78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49250" y="1828800"/>
            <a:ext cx="1860550" cy="1651000"/>
            <a:chOff x="1110" y="2656"/>
            <a:chExt cx="1549" cy="1351"/>
          </a:xfrm>
        </p:grpSpPr>
        <p:sp>
          <p:nvSpPr>
            <p:cNvPr id="410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410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latin typeface="+mn-lt"/>
                <a:cs typeface="+mn-cs"/>
              </a:endParaRPr>
            </a:p>
          </p:txBody>
        </p:sp>
      </p:grpSp>
      <p:sp>
        <p:nvSpPr>
          <p:cNvPr id="27" name="Text Box 13"/>
          <p:cNvSpPr txBox="1">
            <a:spLocks noChangeArrowheads="1"/>
          </p:cNvSpPr>
          <p:nvPr/>
        </p:nvSpPr>
        <p:spPr bwMode="gray">
          <a:xfrm>
            <a:off x="990600" y="2057400"/>
            <a:ext cx="660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3" grpId="0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762000" y="46038"/>
            <a:ext cx="8382000" cy="8683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 tư liên tịch số 13/2016/TTLT-BYT-BGDĐT</a:t>
            </a:r>
            <a:endParaRPr lang="en-US" sz="3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581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 tin chung: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Ngày ký ban hành: 12/5/2016.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Ngày bắt đầu có hiệu lực: 30/6/2017.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Người ký: Lãnh đạo 2 Bộ Y tế và Giáo dục – Đào tạo.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-76200" y="152400"/>
            <a:ext cx="762000" cy="665163"/>
            <a:chOff x="1110" y="2656"/>
            <a:chExt cx="1549" cy="1351"/>
          </a:xfrm>
        </p:grpSpPr>
        <p:sp>
          <p:nvSpPr>
            <p:cNvPr id="5127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5128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4B22DD-9959-4B6A-92B6-B203B77C4AC9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762000" y="46038"/>
            <a:ext cx="8382000" cy="8683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 tư liên tịch số 13/2016/TTLT-BYT-BGDĐT</a:t>
            </a:r>
            <a:endParaRPr lang="en-US" sz="3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495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Kết cấu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chương,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điều.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Chương I: Quy định chung, 3 điều.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Chương II: Nội dung của công tác YTTH, 8 điều.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Chương III: Tổ chức thực hiện, 6 điều.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1200"/>
              </a:spcAft>
              <a:buFontTx/>
              <a:buChar char="-"/>
              <a:defRPr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 IV: Điều khoản thi hành, 3 điều.</a:t>
            </a:r>
            <a:endParaRPr lang="es-ES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-76200" y="152400"/>
            <a:ext cx="762000" cy="665163"/>
            <a:chOff x="1110" y="2656"/>
            <a:chExt cx="1549" cy="1351"/>
          </a:xfrm>
        </p:grpSpPr>
        <p:sp>
          <p:nvSpPr>
            <p:cNvPr id="6151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6152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8D25E7-100F-4BA6-B19D-21EFA4198555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0" y="1884362"/>
            <a:ext cx="1828800" cy="1620838"/>
            <a:chOff x="1110" y="2656"/>
            <a:chExt cx="1549" cy="1351"/>
          </a:xfrm>
          <a:solidFill>
            <a:schemeClr val="accent1">
              <a:lumMod val="75000"/>
            </a:schemeClr>
          </a:solidFill>
        </p:grpSpPr>
        <p:sp>
          <p:nvSpPr>
            <p:cNvPr id="16393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394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gray">
            <a:xfrm>
              <a:off x="1200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600200" y="2293938"/>
            <a:ext cx="7543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gray">
          <a:xfrm>
            <a:off x="533400" y="2076450"/>
            <a:ext cx="779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en-US" altLang="en-US" sz="3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87EAD0-F0B8-4BDE-AF4C-D6F86D5EBC66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0"/>
          <p:cNvSpPr>
            <a:spLocks noGrp="1"/>
          </p:cNvSpPr>
          <p:nvPr>
            <p:ph idx="1"/>
          </p:nvPr>
        </p:nvSpPr>
        <p:spPr>
          <a:xfrm>
            <a:off x="0" y="1493838"/>
            <a:ext cx="9144000" cy="4906962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n-US" alt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Phòng y tế, nhân viên YTTH.</a:t>
            </a:r>
          </a:p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n-US" altLang="en-US" sz="36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tác KSK học sinh.</a:t>
            </a:r>
            <a:endParaRPr lang="es-ES" altLang="en-US" sz="360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Kiểm tra, giám sát.</a:t>
            </a:r>
          </a:p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n-US" alt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Thống kê, báo cáo.</a:t>
            </a:r>
            <a:endParaRPr lang="es-ES" altLang="en-US" sz="36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8200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(1)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FCB43F-8DBA-4E8F-8E26-DBE38A3E36D3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Phòng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(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khoản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8).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Có phòng y tế riêng, bảo đảm diện tích, ở vị trí thuận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rang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bị tối thiểu 01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trang thiết bị, thuốc thiết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Quyết định số 1221/QĐ-BYT ngày 07 tháng 4 năm 2008 của Bộ trưởng Bộ Y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Có sổ khám 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sổ theo dõi sức khỏe học 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và sổ theo dõi tổng hợp tình trạng sức khỏe học sinh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(2)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B62BDF-C6F1-48E7-B286-A5F397CB9720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0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q"/>
              <a:defRPr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Phòng y tế (khoản 1 điều 8).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vi-VN" smtClean="0">
                <a:latin typeface="Times New Roman" pitchFamily="18" charset="0"/>
                <a:cs typeface="Times New Roman" pitchFamily="18" charset="0"/>
              </a:rPr>
              <a:t>Trường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mầm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non: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Phòng Y tế có diện tích không nhỏ hơn 10 m2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(mục 5.5.5 TCVN 3907:2011)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Trường tiểu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học: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Phòng y tế của trường tiểu học có diện tích không nhỏ hơn 24 m2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(mục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5.4.9 TCVN 8793:2011)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Trường THCS: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Phòng y tế của trường có diện tích không nhỏ hơn 24 m2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(mục 5.4.10 TCVN 8794:2011)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gray">
          <a:xfrm>
            <a:off x="120650" y="250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990600" y="228600"/>
            <a:ext cx="762000" cy="665163"/>
            <a:chOff x="3174" y="2656"/>
            <a:chExt cx="1549" cy="1351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3264" y="2737"/>
              <a:ext cx="1349" cy="1167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3750" y="212725"/>
            <a:ext cx="838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nội dung cần lưu ý (3)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1201738" y="327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1AC028-195E-48DA-BFF9-27F19602AE3F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789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THÔNG TƯ LIÊN TỊCH  số 13/2016/TTLT-BYT-BGDĐT  Quy định về công tác Y tế trường học</vt:lpstr>
      <vt:lpstr>NỘI DUNG</vt:lpstr>
      <vt:lpstr>PowerPoint Presentation</vt:lpstr>
      <vt:lpstr>Thông tư liên tịch số 13/2016/TTLT-BYT-BGDĐT</vt:lpstr>
      <vt:lpstr>Thông tư liên tịch số 13/2016/TTLT-BYT-BGDĐT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Các văn bản hướng dẫn thực hiện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NHÀ VỆ SINH  TRONG TRƯỜNG HỌC</dc:title>
  <dc:creator>DUONG HONG PHONG</dc:creator>
  <cp:lastModifiedBy>Windows User</cp:lastModifiedBy>
  <cp:revision>93</cp:revision>
  <dcterms:created xsi:type="dcterms:W3CDTF">2016-08-13T02:55:02Z</dcterms:created>
  <dcterms:modified xsi:type="dcterms:W3CDTF">2018-10-09T05:25:49Z</dcterms:modified>
</cp:coreProperties>
</file>