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40"/>
  </p:notesMasterIdLst>
  <p:handoutMasterIdLst>
    <p:handoutMasterId r:id="rId41"/>
  </p:handoutMasterIdLst>
  <p:sldIdLst>
    <p:sldId id="259" r:id="rId3"/>
    <p:sldId id="260" r:id="rId4"/>
    <p:sldId id="262" r:id="rId5"/>
    <p:sldId id="348" r:id="rId6"/>
    <p:sldId id="364" r:id="rId7"/>
    <p:sldId id="352" r:id="rId8"/>
    <p:sldId id="423" r:id="rId9"/>
    <p:sldId id="274" r:id="rId10"/>
    <p:sldId id="272" r:id="rId11"/>
    <p:sldId id="267" r:id="rId12"/>
    <p:sldId id="268" r:id="rId13"/>
    <p:sldId id="400" r:id="rId14"/>
    <p:sldId id="269" r:id="rId15"/>
    <p:sldId id="360" r:id="rId16"/>
    <p:sldId id="401" r:id="rId17"/>
    <p:sldId id="271" r:id="rId18"/>
    <p:sldId id="399" r:id="rId19"/>
    <p:sldId id="440" r:id="rId20"/>
    <p:sldId id="556" r:id="rId21"/>
    <p:sldId id="523" r:id="rId22"/>
    <p:sldId id="525" r:id="rId23"/>
    <p:sldId id="527" r:id="rId24"/>
    <p:sldId id="530" r:id="rId25"/>
    <p:sldId id="531" r:id="rId26"/>
    <p:sldId id="532" r:id="rId27"/>
    <p:sldId id="536" r:id="rId28"/>
    <p:sldId id="555" r:id="rId29"/>
    <p:sldId id="557" r:id="rId30"/>
    <p:sldId id="539" r:id="rId31"/>
    <p:sldId id="540" r:id="rId32"/>
    <p:sldId id="541" r:id="rId33"/>
    <p:sldId id="542" r:id="rId34"/>
    <p:sldId id="543" r:id="rId35"/>
    <p:sldId id="544" r:id="rId36"/>
    <p:sldId id="545" r:id="rId37"/>
    <p:sldId id="549" r:id="rId38"/>
    <p:sldId id="258" r:id="rId3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18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7957" autoAdjust="0"/>
  </p:normalViewPr>
  <p:slideViewPr>
    <p:cSldViewPr>
      <p:cViewPr varScale="1">
        <p:scale>
          <a:sx n="54" d="100"/>
          <a:sy n="54" d="100"/>
        </p:scale>
        <p:origin x="2160" y="4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17" tIns="46058" rIns="92117" bIns="46058"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2117" tIns="46058" rIns="92117" bIns="46058" rtlCol="0"/>
          <a:lstStyle>
            <a:lvl1pPr algn="r">
              <a:defRPr sz="1200">
                <a:latin typeface="Arial" charset="0"/>
                <a:cs typeface="Arial" charset="0"/>
              </a:defRPr>
            </a:lvl1pPr>
          </a:lstStyle>
          <a:p>
            <a:pPr>
              <a:defRPr/>
            </a:pPr>
            <a:fld id="{0D8456B7-D574-433C-84B9-EB71AA9CA22F}" type="datetimeFigureOut">
              <a:rPr lang="en-US"/>
              <a:pPr>
                <a:defRPr/>
              </a:pPr>
              <a:t>09/10/2018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2117" tIns="46058" rIns="92117" bIns="46058"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2117" tIns="46058" rIns="92117" bIns="46058" numCol="1" anchor="b" anchorCtr="0" compatLnSpc="1">
            <a:prstTxWarp prst="textNoShape">
              <a:avLst/>
            </a:prstTxWarp>
          </a:bodyPr>
          <a:lstStyle>
            <a:lvl1pPr algn="r">
              <a:defRPr sz="1200"/>
            </a:lvl1pPr>
          </a:lstStyle>
          <a:p>
            <a:fld id="{7A313094-D415-4663-B205-C6E6F46D5972}" type="slidenum">
              <a:rPr lang="en-US"/>
              <a:pPr/>
              <a:t>‹#›</a:t>
            </a:fld>
            <a:endParaRPr lang="en-US"/>
          </a:p>
        </p:txBody>
      </p:sp>
    </p:spTree>
    <p:extLst>
      <p:ext uri="{BB962C8B-B14F-4D97-AF65-F5344CB8AC3E}">
        <p14:creationId xmlns:p14="http://schemas.microsoft.com/office/powerpoint/2010/main" val="62901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17" tIns="46058" rIns="92117" bIns="46058"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2117" tIns="46058" rIns="92117" bIns="46058" rtlCol="0"/>
          <a:lstStyle>
            <a:lvl1pPr algn="r">
              <a:defRPr sz="1200">
                <a:latin typeface="Arial" charset="0"/>
                <a:cs typeface="Arial" charset="0"/>
              </a:defRPr>
            </a:lvl1pPr>
          </a:lstStyle>
          <a:p>
            <a:pPr>
              <a:defRPr/>
            </a:pPr>
            <a:fld id="{79C0DB34-8F9F-43A0-8F94-EF6CD1755AED}" type="datetimeFigureOut">
              <a:rPr lang="en-US"/>
              <a:pPr>
                <a:defRPr/>
              </a:pPr>
              <a:t>09/10/2018</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117" tIns="46058" rIns="92117" bIns="46058" rtlCol="0" anchor="ct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2117" tIns="46058" rIns="92117" bIns="460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2117" tIns="46058" rIns="92117" bIns="46058"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2117" tIns="46058" rIns="92117" bIns="46058" numCol="1" anchor="b" anchorCtr="0" compatLnSpc="1">
            <a:prstTxWarp prst="textNoShape">
              <a:avLst/>
            </a:prstTxWarp>
          </a:bodyPr>
          <a:lstStyle>
            <a:lvl1pPr algn="r">
              <a:defRPr sz="1200"/>
            </a:lvl1pPr>
          </a:lstStyle>
          <a:p>
            <a:fld id="{13CA5101-946B-413E-A94E-87B1677F8939}" type="slidenum">
              <a:rPr lang="en-US"/>
              <a:pPr/>
              <a:t>‹#›</a:t>
            </a:fld>
            <a:endParaRPr lang="en-US"/>
          </a:p>
        </p:txBody>
      </p:sp>
    </p:spTree>
    <p:extLst>
      <p:ext uri="{BB962C8B-B14F-4D97-AF65-F5344CB8AC3E}">
        <p14:creationId xmlns:p14="http://schemas.microsoft.com/office/powerpoint/2010/main" val="2631964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2628BD-1064-4875-9CC6-0A60F0D3C326}" type="slidenum">
              <a:rPr lang="en-US"/>
              <a:pPr eaLnBrk="1" hangingPunct="1"/>
              <a:t>1</a:t>
            </a:fld>
            <a:endParaRPr lang="en-US"/>
          </a:p>
        </p:txBody>
      </p:sp>
      <p:sp>
        <p:nvSpPr>
          <p:cNvPr id="460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02509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042393-C170-4C74-97B4-E5630186AF84}" type="slidenum">
              <a:rPr lang="en-US"/>
              <a:pPr eaLnBrk="1" hangingPunct="1"/>
              <a:t>19</a:t>
            </a:fld>
            <a:endParaRPr lang="en-US"/>
          </a:p>
        </p:txBody>
      </p:sp>
      <p:sp>
        <p:nvSpPr>
          <p:cNvPr id="55299"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7" tIns="46058" rIns="92117" bIns="4605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931EABE-0684-4A14-89E8-8461D2C9926A}" type="slidenum">
              <a:rPr lang="en-GB" sz="1200">
                <a:latin typeface="VNI-Times" pitchFamily="2" charset="0"/>
              </a:rPr>
              <a:pPr algn="r" eaLnBrk="1" hangingPunct="1"/>
              <a:t>19</a:t>
            </a:fld>
            <a:endParaRPr lang="en-GB" sz="1200">
              <a:latin typeface="VNI-Times" pitchFamily="2" charset="0"/>
            </a:endParaRPr>
          </a:p>
        </p:txBody>
      </p:sp>
      <p:sp>
        <p:nvSpPr>
          <p:cNvPr id="5530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58414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456A66-FA15-40B6-84A2-1409C4536B77}" type="slidenum">
              <a:rPr lang="en-US"/>
              <a:pPr eaLnBrk="1" hangingPunct="1"/>
              <a:t>20</a:t>
            </a:fld>
            <a:endParaRPr lang="en-US"/>
          </a:p>
        </p:txBody>
      </p:sp>
    </p:spTree>
    <p:extLst>
      <p:ext uri="{BB962C8B-B14F-4D97-AF65-F5344CB8AC3E}">
        <p14:creationId xmlns:p14="http://schemas.microsoft.com/office/powerpoint/2010/main" val="193765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592F88-F364-4FDE-81BC-021BF070F375}" type="slidenum">
              <a:rPr lang="en-US"/>
              <a:pPr eaLnBrk="1" hangingPunct="1"/>
              <a:t>21</a:t>
            </a:fld>
            <a:endParaRPr lang="en-US"/>
          </a:p>
        </p:txBody>
      </p:sp>
    </p:spTree>
    <p:extLst>
      <p:ext uri="{BB962C8B-B14F-4D97-AF65-F5344CB8AC3E}">
        <p14:creationId xmlns:p14="http://schemas.microsoft.com/office/powerpoint/2010/main" val="411698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145D8F-AD44-4C21-B5B5-261F4856A1BD}" type="slidenum">
              <a:rPr lang="en-US"/>
              <a:pPr eaLnBrk="1" hangingPunct="1"/>
              <a:t>22</a:t>
            </a:fld>
            <a:endParaRPr lang="en-US"/>
          </a:p>
        </p:txBody>
      </p:sp>
      <p:sp>
        <p:nvSpPr>
          <p:cNvPr id="58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08193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8EEF1B-1E02-44EB-A614-7FE446014FFF}" type="slidenum">
              <a:rPr lang="en-US"/>
              <a:pPr eaLnBrk="1" hangingPunct="1"/>
              <a:t>23</a:t>
            </a:fld>
            <a:endParaRPr lang="en-US"/>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62634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56919A-1FD2-4664-9C20-499A5A1E602E}" type="slidenum">
              <a:rPr lang="en-US"/>
              <a:pPr eaLnBrk="1" hangingPunct="1"/>
              <a:t>24</a:t>
            </a:fld>
            <a:endParaRPr lang="en-US"/>
          </a:p>
        </p:txBody>
      </p:sp>
      <p:sp>
        <p:nvSpPr>
          <p:cNvPr id="604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28886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62671D-99D3-40E3-ACD0-2B847F4FA278}" type="slidenum">
              <a:rPr lang="en-US"/>
              <a:pPr eaLnBrk="1" hangingPunct="1"/>
              <a:t>25</a:t>
            </a:fld>
            <a:endParaRPr lang="en-US"/>
          </a:p>
        </p:txBody>
      </p:sp>
      <p:sp>
        <p:nvSpPr>
          <p:cNvPr id="614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82006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239704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166226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47858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6474E3-B5F6-4E2D-9787-2FB52EF33565}" type="slidenum">
              <a:rPr lang="en-US"/>
              <a:pPr eaLnBrk="1" hangingPunct="1"/>
              <a:t>3</a:t>
            </a:fld>
            <a:endParaRPr lang="en-US"/>
          </a:p>
        </p:txBody>
      </p:sp>
      <p:sp>
        <p:nvSpPr>
          <p:cNvPr id="471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de-DE" sz="1400" smtClean="0">
                <a:latin typeface="Times New Roman" panose="02020603050405020304" pitchFamily="18" charset="0"/>
              </a:rPr>
              <a:t>Khám lâm sàng, đặc biệt chú ý tới các triệu chứng thiếu dinh dưỡng kín đáo và rõ ràng.</a:t>
            </a:r>
          </a:p>
          <a:p>
            <a:pPr eaLnBrk="1" hangingPunct="1">
              <a:spcBef>
                <a:spcPct val="0"/>
              </a:spcBef>
              <a:buFontTx/>
              <a:buChar char="-"/>
            </a:pPr>
            <a:r>
              <a:rPr lang="de-DE" sz="1400" smtClean="0">
                <a:latin typeface="Times New Roman" panose="02020603050405020304" pitchFamily="18" charset="0"/>
              </a:rPr>
              <a:t>Xét nghiệm cận lâm sàng chủ yếu là hoá sinh ở dịch thể và các chất bài tiết (máu, nước tiểu...) để phát hiện mức bão hoà chất dinh dưỡng.</a:t>
            </a:r>
          </a:p>
          <a:p>
            <a:pPr eaLnBrk="1" hangingPunct="1">
              <a:spcBef>
                <a:spcPct val="0"/>
              </a:spcBef>
              <a:buFontTx/>
              <a:buChar char="-"/>
            </a:pPr>
            <a:r>
              <a:rPr lang="de-DE" sz="1400" smtClean="0">
                <a:latin typeface="Times New Roman" panose="02020603050405020304" pitchFamily="18" charset="0"/>
              </a:rPr>
              <a:t>Đánh giá các yếu tố sinh thái liên quan đến tình trạng dinh dưỡng và sức khoẻ.</a:t>
            </a:r>
          </a:p>
          <a:p>
            <a:pPr algn="just" eaLnBrk="1" hangingPunct="1">
              <a:lnSpc>
                <a:spcPct val="140000"/>
              </a:lnSpc>
              <a:spcBef>
                <a:spcPct val="0"/>
              </a:spcBef>
              <a:buClr>
                <a:schemeClr val="tx1"/>
              </a:buClr>
              <a:buFont typeface="Wingdings" panose="05000000000000000000" pitchFamily="2" charset="2"/>
              <a:buNone/>
            </a:pPr>
            <a:r>
              <a:rPr lang="en-US" sz="1600" smtClean="0">
                <a:latin typeface="Times New Roman" panose="02020603050405020304" pitchFamily="18" charset="0"/>
                <a:cs typeface="Times New Roman" panose="02020603050405020304" pitchFamily="18" charset="0"/>
              </a:rPr>
              <a:t>Nhằm xác định tình trạng SK của cá thể hoặc cộng đồng liên quan đến việc tiêu thụ các chất dinh dưỡng.</a:t>
            </a:r>
            <a:endParaRPr lang="en-US" sz="1600" smtClean="0">
              <a:latin typeface="Times New Roman" panose="02020603050405020304" pitchFamily="18" charset="0"/>
            </a:endParaRPr>
          </a:p>
          <a:p>
            <a:pPr eaLnBrk="1" hangingPunct="1">
              <a:spcBef>
                <a:spcPct val="0"/>
              </a:spcBef>
            </a:pPr>
            <a:endParaRPr lang="en-US" sz="1400" smtClean="0">
              <a:latin typeface="Times New Roman" panose="02020603050405020304" pitchFamily="18" charset="0"/>
            </a:endParaRPr>
          </a:p>
          <a:p>
            <a:pPr eaLnBrk="1" hangingPunct="1">
              <a:spcBef>
                <a:spcPct val="0"/>
              </a:spcBef>
            </a:pPr>
            <a:endParaRPr lang="en-GB" smtClean="0"/>
          </a:p>
        </p:txBody>
      </p:sp>
    </p:spTree>
    <p:extLst>
      <p:ext uri="{BB962C8B-B14F-4D97-AF65-F5344CB8AC3E}">
        <p14:creationId xmlns:p14="http://schemas.microsoft.com/office/powerpoint/2010/main" val="80088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202400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A30502-7CC3-41D0-B025-4E4712C10390}" type="slidenum">
              <a:rPr lang="en-US"/>
              <a:pPr eaLnBrk="1" hangingPunct="1"/>
              <a:t>8</a:t>
            </a:fld>
            <a:endParaRPr lang="en-US"/>
          </a:p>
        </p:txBody>
      </p:sp>
      <p:sp>
        <p:nvSpPr>
          <p:cNvPr id="481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2844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B18493-F8E3-4CCA-8F87-684748755273}" type="slidenum">
              <a:rPr lang="en-US"/>
              <a:pPr eaLnBrk="1" hangingPunct="1"/>
              <a:t>9</a:t>
            </a:fld>
            <a:endParaRPr lang="en-US"/>
          </a:p>
        </p:txBody>
      </p:sp>
      <p:sp>
        <p:nvSpPr>
          <p:cNvPr id="491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Đây là số đo thường dùng nhất. Cân nặng của một người trong ngày buổi sáng nhẹ hơn buổi chiều. Sau một buổi lao động nặng nhọc, cân nặng giảm đi rõ rệt do mất mồ hôi. Vì thế nên cân vào buổi sáng khi ngủ dậy, sau khi đã đi đại tiểu tiện và chưa ăn uống gì. Hoặc có thể cân vào những giờ thống nhất trong điều kiện tương tự (trước bữa ăn, trước giờ lao động).</a:t>
            </a:r>
          </a:p>
          <a:p>
            <a:pPr eaLnBrk="1" hangingPunct="1">
              <a:spcBef>
                <a:spcPct val="0"/>
              </a:spcBef>
            </a:pPr>
            <a:r>
              <a:rPr lang="de-DE" smtClean="0"/>
              <a:t>Cân được đặt ở vị trí ổn định và bằng phẳng, chỉnh cân về vị trí cân bằng ở số 0. Hàng ngày phải kiểm tra cân hai lần bằng cách dùng quả cân chuẩn (hoặc vật tương đương, ví dụ một lít nước) để kiểm soát độ chính xác, độ nhạy của cân. Cân nặng được ghi với 1 hoặc 2 số lẻ, thí dụ 11.2kg hay 11.25kg tùy theo loại cân có độ nhạy 100g hoặc 10g. </a:t>
            </a:r>
          </a:p>
          <a:p>
            <a:pPr eaLnBrk="1" hangingPunct="1">
              <a:spcBef>
                <a:spcPct val="0"/>
              </a:spcBef>
            </a:pPr>
            <a:r>
              <a:rPr lang="de-DE" smtClean="0"/>
              <a:t>Cân trẻ em nên cởi hết quần áo. Trường hợp cháu quấy khóc, có thể cân mẹ cháu rồi cân mẹ bế cháu, sau đó trừ đi cân nặng của mẹ để lấy số cân nặng thực tế của cháu.</a:t>
            </a:r>
          </a:p>
          <a:p>
            <a:pPr eaLnBrk="1" hangingPunct="1">
              <a:spcBef>
                <a:spcPct val="0"/>
              </a:spcBef>
            </a:pPr>
            <a:r>
              <a:rPr lang="de-DE" smtClean="0"/>
              <a:t>Cân người lớn nam giới chỉ mặc quần đùi, cởi trần, không đi giày dép; nữ giới mặc quần áo gọn nhẹ và phải trừ bớt cân nặng trung bình của quần áo khi tính kết quả.</a:t>
            </a:r>
          </a:p>
          <a:p>
            <a:pPr eaLnBrk="1" hangingPunct="1">
              <a:spcBef>
                <a:spcPct val="0"/>
              </a:spcBef>
            </a:pPr>
            <a:r>
              <a:rPr lang="de-DE" smtClean="0"/>
              <a:t>Người được cân đứng giữa bàn cân, không cử động, mắt nhìn thẳng, trọng lượng phân bố đều trên cả hai chân.</a:t>
            </a:r>
            <a:endParaRPr lang="en-GB" smtClean="0"/>
          </a:p>
        </p:txBody>
      </p:sp>
    </p:spTree>
    <p:extLst>
      <p:ext uri="{BB962C8B-B14F-4D97-AF65-F5344CB8AC3E}">
        <p14:creationId xmlns:p14="http://schemas.microsoft.com/office/powerpoint/2010/main" val="310067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141464-CF8A-4314-B20B-D5457D9A52A1}" type="slidenum">
              <a:rPr lang="en-US"/>
              <a:pPr eaLnBrk="1" hangingPunct="1"/>
              <a:t>10</a:t>
            </a:fld>
            <a:endParaRPr lang="en-US"/>
          </a:p>
        </p:txBody>
      </p:sp>
      <p:sp>
        <p:nvSpPr>
          <p:cNvPr id="501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Để thước trên mặt phẳng nằm ngang.</a:t>
            </a:r>
          </a:p>
          <a:p>
            <a:pPr eaLnBrk="1" hangingPunct="1">
              <a:spcBef>
                <a:spcPct val="0"/>
              </a:spcBef>
            </a:pPr>
            <a:r>
              <a:rPr lang="en-US" smtClean="0"/>
              <a:t>Đặt trẻ nằm ngửa, một người giữ đầu để mắt nhìn thẳng lên trần nhà, mảnh gỗ chỉ số 0 của thước áp sát đỉnh đầu. Một người ấn thẳng đầu gối và đưa mảnh gỗ ngang thứ hai áp sát gót bàn chân, lưu ý để gót chân sát mặt phẳng nằm ngang và bàn chân thẳng đứng.</a:t>
            </a:r>
          </a:p>
          <a:p>
            <a:pPr eaLnBrk="1" hangingPunct="1">
              <a:spcBef>
                <a:spcPct val="0"/>
              </a:spcBef>
            </a:pPr>
            <a:r>
              <a:rPr lang="en-US" smtClean="0"/>
              <a:t>Đọc kết quả và ghi số cm với 1 số lẻ, ví dụ: 53.2cm (độ nhạy 1mm). Cần lưu ý so sánh với bảng phù hợp, vì cách đo chiều dài nằm và chiều cao đứng có sai số khác nhau 1-2cm.</a:t>
            </a:r>
            <a:endParaRPr lang="en-GB" smtClean="0"/>
          </a:p>
        </p:txBody>
      </p:sp>
    </p:spTree>
    <p:extLst>
      <p:ext uri="{BB962C8B-B14F-4D97-AF65-F5344CB8AC3E}">
        <p14:creationId xmlns:p14="http://schemas.microsoft.com/office/powerpoint/2010/main" val="17235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9ACDD4-F7AA-4271-88D1-64919411E176}" type="slidenum">
              <a:rPr lang="en-US"/>
              <a:pPr eaLnBrk="1" hangingPunct="1"/>
              <a:t>11</a:t>
            </a:fld>
            <a:endParaRPr lang="en-US"/>
          </a:p>
        </p:txBody>
      </p:sp>
      <p:sp>
        <p:nvSpPr>
          <p:cNvPr id="512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03211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B6D4C8-6F5C-46ED-9680-08FCB01E4280}" type="slidenum">
              <a:rPr lang="en-US"/>
              <a:pPr eaLnBrk="1" hangingPunct="1"/>
              <a:t>13</a:t>
            </a:fld>
            <a:endParaRPr lang="en-US"/>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t>Bỏ guốc dép, đi chân không, đứng quay lưng vào thước đo. Lưu ý để thước đo theo chiều thẳng đứng, vuông góc với mặt đất nằm ngang.</a:t>
            </a:r>
          </a:p>
          <a:p>
            <a:pPr eaLnBrk="1" hangingPunct="1">
              <a:spcBef>
                <a:spcPct val="0"/>
              </a:spcBef>
            </a:pPr>
            <a:r>
              <a:rPr lang="de-DE" smtClean="0"/>
              <a:t>Gót chân, mông, vai và đầu theo một đường thẳng áp sát vào thước đo đứng, mắt nhìn thẳng ra phía trước theo đường thẳng nằm ngang, hai tay bỏ thõng theo hai bên mình.</a:t>
            </a:r>
          </a:p>
          <a:p>
            <a:pPr eaLnBrk="1" hangingPunct="1">
              <a:spcBef>
                <a:spcPct val="0"/>
              </a:spcBef>
            </a:pPr>
            <a:r>
              <a:rPr lang="de-DE" smtClean="0"/>
              <a:t>Dùng thước vuông hoặc gỗ áp sát đỉnh đầu thẳng góc với thước đo.</a:t>
            </a:r>
          </a:p>
          <a:p>
            <a:pPr eaLnBrk="1" hangingPunct="1">
              <a:spcBef>
                <a:spcPct val="0"/>
              </a:spcBef>
            </a:pPr>
            <a:r>
              <a:rPr lang="de-DE" smtClean="0"/>
              <a:t>Đọc kết quả và ghi số cm với 1 số lẻ.</a:t>
            </a:r>
            <a:endParaRPr lang="en-GB" smtClean="0"/>
          </a:p>
        </p:txBody>
      </p:sp>
    </p:spTree>
    <p:extLst>
      <p:ext uri="{BB962C8B-B14F-4D97-AF65-F5344CB8AC3E}">
        <p14:creationId xmlns:p14="http://schemas.microsoft.com/office/powerpoint/2010/main" val="204822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0E60F2-0E9C-430A-B4F0-EBE410F7FA18}" type="slidenum">
              <a:rPr lang="en-US"/>
              <a:pPr eaLnBrk="1" hangingPunct="1"/>
              <a:t>14</a:t>
            </a:fld>
            <a:endParaRPr lang="en-US"/>
          </a:p>
        </p:txBody>
      </p:sp>
      <p:sp>
        <p:nvSpPr>
          <p:cNvPr id="532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71927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054E1B-3D5A-4E0A-9CA0-4F913B9E13B4}" type="slidenum">
              <a:rPr lang="en-US"/>
              <a:pPr eaLnBrk="1" hangingPunct="1"/>
              <a:t>16</a:t>
            </a:fld>
            <a:endParaRPr lang="en-US"/>
          </a:p>
        </p:txBody>
      </p:sp>
      <p:sp>
        <p:nvSpPr>
          <p:cNvPr id="542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465209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2819400"/>
            <a:ext cx="4308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chantra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071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oa va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733800"/>
            <a:ext cx="4648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831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Placeholder 21"/>
          <p:cNvSpPr>
            <a:spLocks noGrp="1"/>
          </p:cNvSpPr>
          <p:nvPr>
            <p:ph type="ctrTitle"/>
          </p:nvPr>
        </p:nvSpPr>
        <p:spPr>
          <a:xfrm>
            <a:off x="762000" y="1600200"/>
            <a:ext cx="7772400" cy="1470025"/>
          </a:xfrm>
        </p:spPr>
        <p:txBody>
          <a:bodyPr/>
          <a:lstStyle>
            <a:lvl1pPr algn="ctr">
              <a:defRPr sz="3600"/>
            </a:lvl1pPr>
          </a:lstStyle>
          <a:p>
            <a:r>
              <a:rPr lang="en-US"/>
              <a:t>Click to edit Master title style</a:t>
            </a:r>
          </a:p>
        </p:txBody>
      </p:sp>
      <p:sp>
        <p:nvSpPr>
          <p:cNvPr id="5125" name="Text Placeholder 12"/>
          <p:cNvSpPr>
            <a:spLocks noGrp="1"/>
          </p:cNvSpPr>
          <p:nvPr>
            <p:ph type="subTitle" idx="1"/>
          </p:nvPr>
        </p:nvSpPr>
        <p:spPr>
          <a:xfrm>
            <a:off x="1371600" y="4114800"/>
            <a:ext cx="6400800" cy="1752600"/>
          </a:xfrm>
        </p:spPr>
        <p:txBody>
          <a:bodyPr/>
          <a:lstStyle>
            <a:lvl1pPr marL="0" indent="0" algn="ctr">
              <a:buFontTx/>
              <a:buNone/>
              <a:defRPr sz="2000" b="1">
                <a:solidFill>
                  <a:srgbClr val="4D4D4D"/>
                </a:solidFill>
              </a:defRPr>
            </a:lvl1pPr>
          </a:lstStyle>
          <a:p>
            <a:r>
              <a:rPr lang="en-US"/>
              <a:t>Click to edit Master subtitle style</a:t>
            </a:r>
          </a:p>
        </p:txBody>
      </p:sp>
    </p:spTree>
    <p:extLst>
      <p:ext uri="{BB962C8B-B14F-4D97-AF65-F5344CB8AC3E}">
        <p14:creationId xmlns:p14="http://schemas.microsoft.com/office/powerpoint/2010/main" val="134604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54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52400"/>
            <a:ext cx="19621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340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73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3E59662-18CD-4112-8367-8506E51E44A3}" type="slidenum">
              <a:rPr lang="en-US"/>
              <a:pPr/>
              <a:t>‹#›</a:t>
            </a:fld>
            <a:endParaRPr lang="en-US"/>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74845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B1FB91D-36E8-421F-8584-7092D1271E8F}" type="slidenum">
              <a:rPr lang="en-US"/>
              <a:pPr/>
              <a:t>‹#›</a:t>
            </a:fld>
            <a:endParaRPr lang="en-US"/>
          </a:p>
        </p:txBody>
      </p:sp>
      <p:sp>
        <p:nvSpPr>
          <p:cNvPr id="8" name="Footer Placeholder 7"/>
          <p:cNvSpPr>
            <a:spLocks noGrp="1"/>
          </p:cNvSpPr>
          <p:nvPr>
            <p:ph type="ftr" sz="quarter" idx="12"/>
          </p:nvPr>
        </p:nvSpPr>
        <p:spPr>
          <a:xfrm>
            <a:off x="3124200" y="6248400"/>
            <a:ext cx="2895600" cy="476250"/>
          </a:xfrm>
          <a:prstGeom prst="rect">
            <a:avLst/>
          </a:prstGeom>
        </p:spPr>
        <p:txBody>
          <a:bodyPr/>
          <a:lstStyle>
            <a:lvl1pPr>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176563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62050" y="6243638"/>
            <a:ext cx="1905000" cy="457200"/>
          </a:xfrm>
          <a:prstGeom prst="rect">
            <a:avLst/>
          </a:prstGeom>
        </p:spPr>
        <p:txBody>
          <a:bodyPr/>
          <a:lstStyle>
            <a:lvl1pPr>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a:xfrm>
            <a:off x="3657600" y="6243638"/>
            <a:ext cx="2895600" cy="457200"/>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70421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B9C005-2020-412C-8356-BBD79F3DBA26}" type="slidenum">
              <a:rPr lang="en-US"/>
              <a:pPr/>
              <a:t>‹#›</a:t>
            </a:fld>
            <a:endParaRPr lang="en-US"/>
          </a:p>
        </p:txBody>
      </p:sp>
    </p:spTree>
    <p:extLst>
      <p:ext uri="{BB962C8B-B14F-4D97-AF65-F5344CB8AC3E}">
        <p14:creationId xmlns:p14="http://schemas.microsoft.com/office/powerpoint/2010/main" val="298679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495800"/>
          </a:xfrm>
        </p:spPr>
        <p:txBody>
          <a:bodyPr/>
          <a:lstStyle/>
          <a:p>
            <a:pPr lvl="0"/>
            <a:endParaRPr lang="en-US" noProof="0"/>
          </a:p>
        </p:txBody>
      </p:sp>
    </p:spTree>
    <p:extLst>
      <p:ext uri="{BB962C8B-B14F-4D97-AF65-F5344CB8AC3E}">
        <p14:creationId xmlns:p14="http://schemas.microsoft.com/office/powerpoint/2010/main" val="96801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fld id="{3B90DC84-66E9-4985-AEA1-5FB9BE2742F4}" type="slidenum">
              <a:rPr lang="en-US"/>
              <a:pPr/>
              <a:t>‹#›</a:t>
            </a:fld>
            <a:endParaRPr lang="en-US"/>
          </a:p>
        </p:txBody>
      </p:sp>
    </p:spTree>
    <p:extLst>
      <p:ext uri="{BB962C8B-B14F-4D97-AF65-F5344CB8AC3E}">
        <p14:creationId xmlns:p14="http://schemas.microsoft.com/office/powerpoint/2010/main" val="237840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B9927DA6-2442-432D-98DE-A3A51902CA6B}" type="slidenum">
              <a:rPr lang="en-US"/>
              <a:pPr/>
              <a:t>‹#›</a:t>
            </a:fld>
            <a:endParaRPr lang="en-US"/>
          </a:p>
        </p:txBody>
      </p:sp>
    </p:spTree>
    <p:extLst>
      <p:ext uri="{BB962C8B-B14F-4D97-AF65-F5344CB8AC3E}">
        <p14:creationId xmlns:p14="http://schemas.microsoft.com/office/powerpoint/2010/main" val="11041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fld id="{F85F1172-B52A-4B80-B357-BE6FC773436D}" type="slidenum">
              <a:rPr lang="en-US"/>
              <a:pPr/>
              <a:t>‹#›</a:t>
            </a:fld>
            <a:endParaRPr lang="en-US"/>
          </a:p>
        </p:txBody>
      </p:sp>
    </p:spTree>
    <p:extLst>
      <p:ext uri="{BB962C8B-B14F-4D97-AF65-F5344CB8AC3E}">
        <p14:creationId xmlns:p14="http://schemas.microsoft.com/office/powerpoint/2010/main" val="40085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fld id="{ADC149C2-2CC0-4F01-AA96-100E6D13B0C4}" type="slidenum">
              <a:rPr lang="en-US"/>
              <a:pPr/>
              <a:t>‹#›</a:t>
            </a:fld>
            <a:endParaRPr lang="en-US"/>
          </a:p>
        </p:txBody>
      </p:sp>
    </p:spTree>
    <p:extLst>
      <p:ext uri="{BB962C8B-B14F-4D97-AF65-F5344CB8AC3E}">
        <p14:creationId xmlns:p14="http://schemas.microsoft.com/office/powerpoint/2010/main" val="154237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74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fld id="{8015F52E-4035-47B1-9580-0B78BF895013}" type="slidenum">
              <a:rPr lang="en-US"/>
              <a:pPr/>
              <a:t>‹#›</a:t>
            </a:fld>
            <a:endParaRPr lang="en-US"/>
          </a:p>
        </p:txBody>
      </p:sp>
    </p:spTree>
    <p:extLst>
      <p:ext uri="{BB962C8B-B14F-4D97-AF65-F5344CB8AC3E}">
        <p14:creationId xmlns:p14="http://schemas.microsoft.com/office/powerpoint/2010/main" val="65012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fld id="{7E7497BC-8F9C-4BE9-AD99-0D29C17A6DEC}" type="slidenum">
              <a:rPr lang="en-US"/>
              <a:pPr/>
              <a:t>‹#›</a:t>
            </a:fld>
            <a:endParaRPr lang="en-US"/>
          </a:p>
        </p:txBody>
      </p:sp>
    </p:spTree>
    <p:extLst>
      <p:ext uri="{BB962C8B-B14F-4D97-AF65-F5344CB8AC3E}">
        <p14:creationId xmlns:p14="http://schemas.microsoft.com/office/powerpoint/2010/main" val="325126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14B539E1-5A51-4DD1-A0A8-2E19C72F9D9B}" type="slidenum">
              <a:rPr lang="en-US"/>
              <a:pPr/>
              <a:t>‹#›</a:t>
            </a:fld>
            <a:endParaRPr lang="en-US"/>
          </a:p>
        </p:txBody>
      </p:sp>
    </p:spTree>
    <p:extLst>
      <p:ext uri="{BB962C8B-B14F-4D97-AF65-F5344CB8AC3E}">
        <p14:creationId xmlns:p14="http://schemas.microsoft.com/office/powerpoint/2010/main" val="17679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16089469-D317-4C4D-B0D6-69A938D9D56C}" type="slidenum">
              <a:rPr lang="en-US"/>
              <a:pPr/>
              <a:t>‹#›</a:t>
            </a:fld>
            <a:endParaRPr lang="en-US"/>
          </a:p>
        </p:txBody>
      </p:sp>
    </p:spTree>
    <p:extLst>
      <p:ext uri="{BB962C8B-B14F-4D97-AF65-F5344CB8AC3E}">
        <p14:creationId xmlns:p14="http://schemas.microsoft.com/office/powerpoint/2010/main" val="288621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A817C214-B290-44AD-8CF5-4B22D9914C06}" type="slidenum">
              <a:rPr lang="en-US"/>
              <a:pPr/>
              <a:t>‹#›</a:t>
            </a:fld>
            <a:endParaRPr lang="en-US"/>
          </a:p>
        </p:txBody>
      </p:sp>
    </p:spTree>
    <p:extLst>
      <p:ext uri="{BB962C8B-B14F-4D97-AF65-F5344CB8AC3E}">
        <p14:creationId xmlns:p14="http://schemas.microsoft.com/office/powerpoint/2010/main" val="3277377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DBA4B4C5-8B00-4564-8B06-05AF59F332F0}" type="slidenum">
              <a:rPr lang="en-US"/>
              <a:pPr/>
              <a:t>‹#›</a:t>
            </a:fld>
            <a:endParaRPr lang="en-US"/>
          </a:p>
        </p:txBody>
      </p:sp>
    </p:spTree>
    <p:extLst>
      <p:ext uri="{BB962C8B-B14F-4D97-AF65-F5344CB8AC3E}">
        <p14:creationId xmlns:p14="http://schemas.microsoft.com/office/powerpoint/2010/main" val="242161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BD41C0BA-8A03-421E-8677-383A2E5C9A91}" type="slidenum">
              <a:rPr lang="en-US"/>
              <a:pPr/>
              <a:t>‹#›</a:t>
            </a:fld>
            <a:endParaRPr lang="en-US"/>
          </a:p>
        </p:txBody>
      </p:sp>
    </p:spTree>
    <p:extLst>
      <p:ext uri="{BB962C8B-B14F-4D97-AF65-F5344CB8AC3E}">
        <p14:creationId xmlns:p14="http://schemas.microsoft.com/office/powerpoint/2010/main" val="153063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043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09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29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397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16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251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540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35525" y="2819400"/>
            <a:ext cx="4308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9" descr="chantrang.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4071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21"/>
          <p:cNvSpPr>
            <a:spLocks noGrp="1"/>
          </p:cNvSpPr>
          <p:nvPr>
            <p:ph type="title"/>
          </p:nvPr>
        </p:nvSpPr>
        <p:spPr bwMode="auto">
          <a:xfrm>
            <a:off x="609600" y="1524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3078" name="Picture 20" descr="hoavan 2.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11430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3" descr="logotrang.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0000" y="6457950"/>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3"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24" r:id="rId12"/>
    <p:sldLayoutId id="2147484325" r:id="rId13"/>
    <p:sldLayoutId id="2147484326" r:id="rId14"/>
    <p:sldLayoutId id="2147484311" r:id="rId15"/>
  </p:sldLayoutIdLst>
  <p:txStyles>
    <p:titleStyle>
      <a:lvl1pPr algn="l" rtl="0" eaLnBrk="0" fontAlgn="base" hangingPunct="0">
        <a:spcBef>
          <a:spcPct val="0"/>
        </a:spcBef>
        <a:spcAft>
          <a:spcPct val="0"/>
        </a:spcAft>
        <a:defRPr sz="3200">
          <a:solidFill>
            <a:srgbClr val="C00000"/>
          </a:solidFill>
          <a:latin typeface="+mj-lt"/>
          <a:ea typeface="+mj-ea"/>
          <a:cs typeface="+mj-cs"/>
        </a:defRPr>
      </a:lvl1pPr>
      <a:lvl2pPr algn="l" rtl="0" eaLnBrk="0" fontAlgn="base" hangingPunct="0">
        <a:spcBef>
          <a:spcPct val="0"/>
        </a:spcBef>
        <a:spcAft>
          <a:spcPct val="0"/>
        </a:spcAft>
        <a:defRPr sz="3200">
          <a:solidFill>
            <a:srgbClr val="C00000"/>
          </a:solidFill>
          <a:latin typeface="Myriad Pro" pitchFamily="34" charset="0"/>
        </a:defRPr>
      </a:lvl2pPr>
      <a:lvl3pPr algn="l" rtl="0" eaLnBrk="0" fontAlgn="base" hangingPunct="0">
        <a:spcBef>
          <a:spcPct val="0"/>
        </a:spcBef>
        <a:spcAft>
          <a:spcPct val="0"/>
        </a:spcAft>
        <a:defRPr sz="3200">
          <a:solidFill>
            <a:srgbClr val="C00000"/>
          </a:solidFill>
          <a:latin typeface="Myriad Pro" pitchFamily="34" charset="0"/>
        </a:defRPr>
      </a:lvl3pPr>
      <a:lvl4pPr algn="l" rtl="0" eaLnBrk="0" fontAlgn="base" hangingPunct="0">
        <a:spcBef>
          <a:spcPct val="0"/>
        </a:spcBef>
        <a:spcAft>
          <a:spcPct val="0"/>
        </a:spcAft>
        <a:defRPr sz="3200">
          <a:solidFill>
            <a:srgbClr val="C00000"/>
          </a:solidFill>
          <a:latin typeface="Myriad Pro" pitchFamily="34" charset="0"/>
        </a:defRPr>
      </a:lvl4pPr>
      <a:lvl5pPr algn="l" rtl="0" eaLnBrk="0" fontAlgn="base" hangingPunct="0">
        <a:spcBef>
          <a:spcPct val="0"/>
        </a:spcBef>
        <a:spcAft>
          <a:spcPct val="0"/>
        </a:spcAft>
        <a:defRPr sz="3200">
          <a:solidFill>
            <a:srgbClr val="C00000"/>
          </a:solidFill>
          <a:latin typeface="Myriad Pro" pitchFamily="34" charset="0"/>
        </a:defRPr>
      </a:lvl5pPr>
      <a:lvl6pPr marL="457200" algn="l" rtl="0" fontAlgn="base">
        <a:spcBef>
          <a:spcPct val="0"/>
        </a:spcBef>
        <a:spcAft>
          <a:spcPct val="0"/>
        </a:spcAft>
        <a:defRPr sz="3200">
          <a:solidFill>
            <a:srgbClr val="C00000"/>
          </a:solidFill>
          <a:latin typeface="Myriad Pro" pitchFamily="34" charset="0"/>
        </a:defRPr>
      </a:lvl6pPr>
      <a:lvl7pPr marL="914400" algn="l" rtl="0" fontAlgn="base">
        <a:spcBef>
          <a:spcPct val="0"/>
        </a:spcBef>
        <a:spcAft>
          <a:spcPct val="0"/>
        </a:spcAft>
        <a:defRPr sz="3200">
          <a:solidFill>
            <a:srgbClr val="C00000"/>
          </a:solidFill>
          <a:latin typeface="Myriad Pro" pitchFamily="34" charset="0"/>
        </a:defRPr>
      </a:lvl7pPr>
      <a:lvl8pPr marL="1371600" algn="l" rtl="0" fontAlgn="base">
        <a:spcBef>
          <a:spcPct val="0"/>
        </a:spcBef>
        <a:spcAft>
          <a:spcPct val="0"/>
        </a:spcAft>
        <a:defRPr sz="3200">
          <a:solidFill>
            <a:srgbClr val="C00000"/>
          </a:solidFill>
          <a:latin typeface="Myriad Pro" pitchFamily="34" charset="0"/>
        </a:defRPr>
      </a:lvl8pPr>
      <a:lvl9pPr marL="1828800" algn="l" rtl="0" fontAlgn="base">
        <a:spcBef>
          <a:spcPct val="0"/>
        </a:spcBef>
        <a:spcAft>
          <a:spcPct val="0"/>
        </a:spcAft>
        <a:defRPr sz="3200">
          <a:solidFill>
            <a:srgbClr val="C00000"/>
          </a:solidFill>
          <a:latin typeface="Myriad Pro" pitchFamily="34" charset="0"/>
        </a:defRPr>
      </a:lvl9pPr>
    </p:titleStyle>
    <p:bodyStyle>
      <a:lvl1pPr marL="273050" indent="-273050" algn="l" rtl="0" eaLnBrk="0" fontAlgn="base" hangingPunct="0">
        <a:spcBef>
          <a:spcPct val="20000"/>
        </a:spcBef>
        <a:spcAft>
          <a:spcPct val="0"/>
        </a:spcAft>
        <a:buClr>
          <a:schemeClr val="accent1"/>
        </a:buClr>
        <a:buSzPct val="85000"/>
        <a:buBlip>
          <a:blip r:embed="rId21"/>
        </a:buBlip>
        <a:defRPr sz="24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110000"/>
        <a:buFont typeface="Wingdings" panose="05000000000000000000" pitchFamily="2" charset="2"/>
        <a:buChar char=""/>
        <a:defRPr sz="2200">
          <a:solidFill>
            <a:schemeClr val="tx1"/>
          </a:solidFill>
          <a:latin typeface="+mn-lt"/>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a:solidFill>
            <a:schemeClr val="tx1"/>
          </a:solidFill>
          <a:latin typeface="Georgia" pitchFamily="18" charset="0"/>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a:solidFill>
            <a:schemeClr val="tx2"/>
          </a:solidFill>
          <a:latin typeface="Georgia" pitchFamily="18" charset="0"/>
        </a:defRPr>
      </a:lvl4pPr>
      <a:lvl5pPr marL="1371600" indent="-228600" algn="l" rtl="0" eaLnBrk="0" fontAlgn="base" hangingPunct="0">
        <a:spcBef>
          <a:spcPct val="20000"/>
        </a:spcBef>
        <a:spcAft>
          <a:spcPct val="0"/>
        </a:spcAft>
        <a:buClr>
          <a:srgbClr val="8FB08C"/>
        </a:buClr>
        <a:buChar char="•"/>
        <a:defRPr sz="2000">
          <a:solidFill>
            <a:schemeClr val="tx1"/>
          </a:solidFill>
          <a:latin typeface="Georgia" pitchFamily="18" charset="0"/>
        </a:defRPr>
      </a:lvl5pPr>
      <a:lvl6pPr marL="1828800" indent="-228600" algn="l" rtl="0" fontAlgn="base">
        <a:spcBef>
          <a:spcPct val="20000"/>
        </a:spcBef>
        <a:spcAft>
          <a:spcPct val="0"/>
        </a:spcAft>
        <a:buClr>
          <a:srgbClr val="8FB08C"/>
        </a:buClr>
        <a:buChar char="•"/>
        <a:defRPr>
          <a:solidFill>
            <a:schemeClr val="tx1"/>
          </a:solidFill>
          <a:latin typeface="Georgia" pitchFamily="18" charset="0"/>
        </a:defRPr>
      </a:lvl6pPr>
      <a:lvl7pPr marL="2286000" indent="-228600" algn="l" rtl="0" fontAlgn="base">
        <a:spcBef>
          <a:spcPct val="20000"/>
        </a:spcBef>
        <a:spcAft>
          <a:spcPct val="0"/>
        </a:spcAft>
        <a:buClr>
          <a:srgbClr val="8FB08C"/>
        </a:buClr>
        <a:buChar char="•"/>
        <a:defRPr>
          <a:solidFill>
            <a:schemeClr val="tx1"/>
          </a:solidFill>
          <a:latin typeface="Georgia" pitchFamily="18" charset="0"/>
        </a:defRPr>
      </a:lvl7pPr>
      <a:lvl8pPr marL="2743200" indent="-228600" algn="l" rtl="0" fontAlgn="base">
        <a:spcBef>
          <a:spcPct val="20000"/>
        </a:spcBef>
        <a:spcAft>
          <a:spcPct val="0"/>
        </a:spcAft>
        <a:buClr>
          <a:srgbClr val="8FB08C"/>
        </a:buClr>
        <a:buChar char="•"/>
        <a:defRPr>
          <a:solidFill>
            <a:schemeClr val="tx1"/>
          </a:solidFill>
          <a:latin typeface="Georgia" pitchFamily="18" charset="0"/>
        </a:defRPr>
      </a:lvl8pPr>
      <a:lvl9pPr marL="3200400" indent="-228600" algn="l" rtl="0" fontAlgn="base">
        <a:spcBef>
          <a:spcPct val="20000"/>
        </a:spcBef>
        <a:spcAft>
          <a:spcPct val="0"/>
        </a:spcAft>
        <a:buClr>
          <a:srgbClr val="8FB08C"/>
        </a:buClr>
        <a:buChar char="•"/>
        <a:defRPr>
          <a:solidFill>
            <a:schemeClr val="tx1"/>
          </a:solidFill>
          <a:latin typeface="Georgia"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2057400"/>
            <a:ext cx="54864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685800"/>
            <a:ext cx="1831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9" descr="chantrang.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3309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134485-AFFE-46E6-8FB8-44AAEC0C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2133600" y="4495800"/>
            <a:ext cx="6324600" cy="1295400"/>
          </a:xfrm>
        </p:spPr>
        <p:txBody>
          <a:bodyPr/>
          <a:lstStyle/>
          <a:p>
            <a:pPr algn="r" eaLnBrk="1" hangingPunct="1">
              <a:lnSpc>
                <a:spcPct val="110000"/>
              </a:lnSpc>
            </a:pPr>
            <a:r>
              <a:rPr lang="en-US" sz="2400" b="0" smtClean="0">
                <a:solidFill>
                  <a:schemeClr val="tx1"/>
                </a:solidFill>
                <a:latin typeface="Arial" panose="020B0604020202020204" pitchFamily="34" charset="0"/>
                <a:cs typeface="Arial" panose="020B0604020202020204" pitchFamily="34" charset="0"/>
              </a:rPr>
              <a:t>ThS.BS. Phạm Ngọc Oanh</a:t>
            </a:r>
          </a:p>
          <a:p>
            <a:pPr algn="r" eaLnBrk="1" hangingPunct="1">
              <a:lnSpc>
                <a:spcPct val="110000"/>
              </a:lnSpc>
            </a:pPr>
            <a:r>
              <a:rPr lang="en-US" sz="2400" b="0" smtClean="0">
                <a:solidFill>
                  <a:schemeClr val="tx1"/>
                </a:solidFill>
                <a:latin typeface="Arial" panose="020B0604020202020204" pitchFamily="34" charset="0"/>
                <a:cs typeface="Arial" panose="020B0604020202020204" pitchFamily="34" charset="0"/>
              </a:rPr>
              <a:t>Trung tâm Dinh dưỡng TP HCM</a:t>
            </a:r>
          </a:p>
        </p:txBody>
      </p:sp>
      <p:sp>
        <p:nvSpPr>
          <p:cNvPr id="9219" name="Rectangle 7"/>
          <p:cNvSpPr>
            <a:spLocks noGrp="1" noChangeArrowheads="1"/>
          </p:cNvSpPr>
          <p:nvPr>
            <p:ph type="ctrTitle"/>
          </p:nvPr>
        </p:nvSpPr>
        <p:spPr>
          <a:xfrm>
            <a:off x="152400" y="1371600"/>
            <a:ext cx="8839200" cy="1828800"/>
          </a:xfrm>
          <a:noFill/>
        </p:spPr>
        <p:txBody>
          <a:bodyPr/>
          <a:lstStyle/>
          <a:p>
            <a:pPr eaLnBrk="1" hangingPunct="1">
              <a:lnSpc>
                <a:spcPct val="150000"/>
              </a:lnSpc>
            </a:pPr>
            <a:r>
              <a:rPr lang="en-US" b="1" smtClean="0">
                <a:solidFill>
                  <a:srgbClr val="FF0000"/>
                </a:solidFill>
                <a:latin typeface="Arial" panose="020B0604020202020204" pitchFamily="34" charset="0"/>
                <a:cs typeface="Arial" panose="020B0604020202020204" pitchFamily="34" charset="0"/>
              </a:rPr>
              <a:t>ĐÁNH GIÁ TÌNH TRẠNG DINH DƯỠNG</a:t>
            </a: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28600" y="76200"/>
            <a:ext cx="8458200" cy="762000"/>
          </a:xfrm>
        </p:spPr>
        <p:txBody>
          <a:bodyPr/>
          <a:lstStyle/>
          <a:p>
            <a:pPr eaLnBrk="1" hangingPunct="1"/>
            <a:r>
              <a:rPr lang="en-US" b="1" smtClean="0">
                <a:solidFill>
                  <a:srgbClr val="FF0000"/>
                </a:solidFill>
              </a:rPr>
              <a:t>3. </a:t>
            </a:r>
            <a:r>
              <a:rPr lang="en-US" b="1" smtClean="0">
                <a:solidFill>
                  <a:srgbClr val="FF0000"/>
                </a:solidFill>
                <a:latin typeface="Arial" panose="020B0604020202020204" pitchFamily="34" charset="0"/>
              </a:rPr>
              <a:t>ĐO CHIỀU DÀI NẰM</a:t>
            </a:r>
          </a:p>
        </p:txBody>
      </p:sp>
      <p:sp>
        <p:nvSpPr>
          <p:cNvPr id="18435" name="Rectangle 3"/>
          <p:cNvSpPr>
            <a:spLocks noGrp="1" noChangeArrowheads="1"/>
          </p:cNvSpPr>
          <p:nvPr>
            <p:ph type="body" sz="half" idx="1"/>
          </p:nvPr>
        </p:nvSpPr>
        <p:spPr>
          <a:xfrm>
            <a:off x="533400" y="1752600"/>
            <a:ext cx="8229600" cy="4419600"/>
          </a:xfrm>
          <a:noFill/>
        </p:spPr>
        <p:txBody>
          <a:bodyPr/>
          <a:lstStyle/>
          <a:p>
            <a:pPr eaLnBrk="1" hangingPunct="1">
              <a:lnSpc>
                <a:spcPct val="150000"/>
              </a:lnSpc>
            </a:pPr>
            <a:r>
              <a:rPr lang="en-US" sz="2800" smtClean="0">
                <a:latin typeface="Arial" panose="020B0604020202020204" pitchFamily="34" charset="0"/>
              </a:rPr>
              <a:t>Trẻ </a:t>
            </a:r>
            <a:r>
              <a:rPr lang="en-US" sz="2800" smtClean="0">
                <a:solidFill>
                  <a:srgbClr val="FF0000"/>
                </a:solidFill>
                <a:latin typeface="Arial" panose="020B0604020202020204" pitchFamily="34" charset="0"/>
              </a:rPr>
              <a:t>dưới 2 tuổi.</a:t>
            </a:r>
          </a:p>
          <a:p>
            <a:pPr eaLnBrk="1" hangingPunct="1">
              <a:lnSpc>
                <a:spcPct val="150000"/>
              </a:lnSpc>
            </a:pPr>
            <a:r>
              <a:rPr lang="en-US" sz="2800" smtClean="0">
                <a:latin typeface="Arial" panose="020B0604020202020204" pitchFamily="34" charset="0"/>
              </a:rPr>
              <a:t>Dùng thước gỗ.</a:t>
            </a:r>
          </a:p>
          <a:p>
            <a:pPr eaLnBrk="1" hangingPunct="1">
              <a:lnSpc>
                <a:spcPct val="150000"/>
              </a:lnSpc>
            </a:pPr>
            <a:r>
              <a:rPr lang="en-US" sz="2800" smtClean="0">
                <a:latin typeface="Arial" panose="020B0604020202020204" pitchFamily="34" charset="0"/>
              </a:rPr>
              <a:t>Bỏ nón, vớ dày, giầy dép</a:t>
            </a:r>
          </a:p>
          <a:p>
            <a:pPr eaLnBrk="1" hangingPunct="1">
              <a:lnSpc>
                <a:spcPct val="150000"/>
              </a:lnSpc>
            </a:pPr>
            <a:r>
              <a:rPr lang="en-US" sz="2800" smtClean="0">
                <a:latin typeface="Arial" panose="020B0604020202020204" pitchFamily="34" charset="0"/>
              </a:rPr>
              <a:t>Hai người: 1 giữ đầu trẻ (bà mẹ), &amp; 1 người đo chiều dài (gối thẳng).</a:t>
            </a:r>
          </a:p>
          <a:p>
            <a:pPr eaLnBrk="1" hangingPunct="1">
              <a:lnSpc>
                <a:spcPct val="150000"/>
              </a:lnSpc>
            </a:pPr>
            <a:r>
              <a:rPr lang="en-US" sz="2800" smtClean="0">
                <a:latin typeface="Arial" panose="020B0604020202020204" pitchFamily="34" charset="0"/>
              </a:rPr>
              <a:t>Ghi kết quả (cm) với 1 số lẻ.</a:t>
            </a:r>
          </a:p>
        </p:txBody>
      </p:sp>
      <p:pic>
        <p:nvPicPr>
          <p:cNvPr id="18436" name="Picture 4" descr="1recumb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
            <a:ext cx="34290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76200"/>
          <a:ext cx="8526463" cy="6781800"/>
        </p:xfrm>
        <a:graphic>
          <a:graphicData uri="http://schemas.openxmlformats.org/presentationml/2006/ole">
            <mc:AlternateContent xmlns:mc="http://schemas.openxmlformats.org/markup-compatibility/2006">
              <mc:Choice xmlns:v="urn:schemas-microsoft-com:vml" Requires="v">
                <p:oleObj spid="_x0000_s1027" name="Picture" r:id="rId4" imgW="6578600" imgH="5232400" progId="Word.Picture.8">
                  <p:embed/>
                </p:oleObj>
              </mc:Choice>
              <mc:Fallback>
                <p:oleObj name="Picture" r:id="rId4" imgW="6578600" imgH="5232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76200"/>
                        <a:ext cx="85264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52400"/>
            <a:ext cx="7011987"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Rot="1" noChangeArrowheads="1"/>
          </p:cNvSpPr>
          <p:nvPr>
            <p:ph type="title"/>
          </p:nvPr>
        </p:nvSpPr>
        <p:spPr>
          <a:xfrm>
            <a:off x="304800" y="228600"/>
            <a:ext cx="8382000" cy="762000"/>
          </a:xfrm>
        </p:spPr>
        <p:txBody>
          <a:bodyPr/>
          <a:lstStyle/>
          <a:p>
            <a:pPr eaLnBrk="1" hangingPunct="1"/>
            <a:r>
              <a:rPr lang="en-US" b="1" smtClean="0">
                <a:solidFill>
                  <a:srgbClr val="FF0000"/>
                </a:solidFill>
                <a:latin typeface="Arial" panose="020B0604020202020204" pitchFamily="34" charset="0"/>
              </a:rPr>
              <a:t>4. </a:t>
            </a:r>
            <a:r>
              <a:rPr lang="fr-FR" b="1" smtClean="0">
                <a:solidFill>
                  <a:srgbClr val="FF0000"/>
                </a:solidFill>
                <a:latin typeface="Arial" panose="020B0604020202020204" pitchFamily="34" charset="0"/>
              </a:rPr>
              <a:t>ĐO CHIỀU CAO ĐỨNG</a:t>
            </a:r>
            <a:endParaRPr lang="en-US" b="1" smtClean="0">
              <a:solidFill>
                <a:srgbClr val="FF0000"/>
              </a:solidFill>
              <a:latin typeface="Arial" panose="020B0604020202020204" pitchFamily="34" charset="0"/>
            </a:endParaRPr>
          </a:p>
        </p:txBody>
      </p:sp>
      <p:sp>
        <p:nvSpPr>
          <p:cNvPr id="2052" name="Rectangle 3"/>
          <p:cNvSpPr>
            <a:spLocks noGrp="1" noChangeArrowheads="1"/>
          </p:cNvSpPr>
          <p:nvPr>
            <p:ph type="body" sz="half" idx="1"/>
          </p:nvPr>
        </p:nvSpPr>
        <p:spPr>
          <a:xfrm>
            <a:off x="3810000" y="1524000"/>
            <a:ext cx="5334000" cy="5029200"/>
          </a:xfrm>
          <a:noFill/>
        </p:spPr>
        <p:txBody>
          <a:bodyPr/>
          <a:lstStyle/>
          <a:p>
            <a:pPr eaLnBrk="1" hangingPunct="1">
              <a:lnSpc>
                <a:spcPct val="170000"/>
              </a:lnSpc>
            </a:pPr>
            <a:r>
              <a:rPr lang="en-US" smtClean="0">
                <a:solidFill>
                  <a:srgbClr val="FF0000"/>
                </a:solidFill>
                <a:latin typeface="Arial" panose="020B0604020202020204" pitchFamily="34" charset="0"/>
              </a:rPr>
              <a:t>Trẻ </a:t>
            </a:r>
            <a:r>
              <a:rPr lang="fr-FR" smtClean="0">
                <a:solidFill>
                  <a:srgbClr val="FF0000"/>
                </a:solidFill>
                <a:latin typeface="Arial" panose="020B0604020202020204" pitchFamily="34" charset="0"/>
                <a:sym typeface="Symbol" panose="05050102010706020507" pitchFamily="18" charset="2"/>
              </a:rPr>
              <a:t></a:t>
            </a:r>
            <a:r>
              <a:rPr lang="en-US" smtClean="0">
                <a:solidFill>
                  <a:srgbClr val="FF0000"/>
                </a:solidFill>
                <a:latin typeface="Arial" panose="020B0604020202020204" pitchFamily="34" charset="0"/>
              </a:rPr>
              <a:t> 2 tuổi </a:t>
            </a:r>
            <a:r>
              <a:rPr lang="en-US" smtClean="0">
                <a:latin typeface="Arial" panose="020B0604020202020204" pitchFamily="34" charset="0"/>
              </a:rPr>
              <a:t>&amp; người lớn.</a:t>
            </a:r>
          </a:p>
          <a:p>
            <a:pPr eaLnBrk="1" hangingPunct="1">
              <a:lnSpc>
                <a:spcPct val="170000"/>
              </a:lnSpc>
            </a:pPr>
            <a:r>
              <a:rPr lang="en-US" smtClean="0">
                <a:latin typeface="Arial" panose="020B0604020202020204" pitchFamily="34" charset="0"/>
              </a:rPr>
              <a:t>Bỏ nón, giày dép, búi tóc (nếu có)</a:t>
            </a:r>
          </a:p>
          <a:p>
            <a:pPr eaLnBrk="1" hangingPunct="1">
              <a:lnSpc>
                <a:spcPct val="170000"/>
              </a:lnSpc>
            </a:pPr>
            <a:r>
              <a:rPr lang="en-US" smtClean="0">
                <a:latin typeface="Arial" panose="020B0604020202020204" pitchFamily="34" charset="0"/>
              </a:rPr>
              <a:t>Gối thẳng, đứng dựa tường</a:t>
            </a:r>
          </a:p>
          <a:p>
            <a:pPr eaLnBrk="1" hangingPunct="1">
              <a:lnSpc>
                <a:spcPct val="170000"/>
              </a:lnSpc>
            </a:pPr>
            <a:r>
              <a:rPr lang="en-US" smtClean="0">
                <a:latin typeface="Arial" panose="020B0604020202020204" pitchFamily="34" charset="0"/>
              </a:rPr>
              <a:t>5 điểm chạm tường: sau gáy, sau bả vai, mông, bắp chân, gót chân. Mắt nhìn thẳng.</a:t>
            </a:r>
          </a:p>
          <a:p>
            <a:pPr eaLnBrk="1" hangingPunct="1">
              <a:lnSpc>
                <a:spcPct val="170000"/>
              </a:lnSpc>
            </a:pPr>
            <a:r>
              <a:rPr lang="en-US" smtClean="0">
                <a:latin typeface="Arial" panose="020B0604020202020204" pitchFamily="34" charset="0"/>
              </a:rPr>
              <a:t>Ghi kết quả (cm) với 1 số lẻ.</a:t>
            </a:r>
          </a:p>
        </p:txBody>
      </p:sp>
      <p:graphicFrame>
        <p:nvGraphicFramePr>
          <p:cNvPr id="2050" name="Object 3"/>
          <p:cNvGraphicFramePr>
            <a:graphicFrameLocks noChangeAspect="1"/>
          </p:cNvGraphicFramePr>
          <p:nvPr/>
        </p:nvGraphicFramePr>
        <p:xfrm>
          <a:off x="381000" y="1676400"/>
          <a:ext cx="3294063" cy="4495800"/>
        </p:xfrm>
        <a:graphic>
          <a:graphicData uri="http://schemas.openxmlformats.org/presentationml/2006/ole">
            <mc:AlternateContent xmlns:mc="http://schemas.openxmlformats.org/markup-compatibility/2006">
              <mc:Choice xmlns:v="urn:schemas-microsoft-com:vml" Requires="v">
                <p:oleObj spid="_x0000_s2053" name="Picture" r:id="rId4" imgW="2344576" imgH="3199639" progId="Word.Picture.8">
                  <p:embed/>
                </p:oleObj>
              </mc:Choice>
              <mc:Fallback>
                <p:oleObj name="Picture" r:id="rId4" imgW="2344576" imgH="3199639"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6400"/>
                        <a:ext cx="3294063"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953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52400"/>
            <a:ext cx="6791325"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762000" y="152400"/>
            <a:ext cx="8001000" cy="762000"/>
          </a:xfrm>
        </p:spPr>
        <p:txBody>
          <a:bodyPr/>
          <a:lstStyle/>
          <a:p>
            <a:pPr eaLnBrk="1" hangingPunct="1"/>
            <a:r>
              <a:rPr lang="en-US" b="1" smtClean="0">
                <a:solidFill>
                  <a:srgbClr val="FF0000"/>
                </a:solidFill>
              </a:rPr>
              <a:t>4. </a:t>
            </a:r>
            <a:r>
              <a:rPr lang="fr-FR" b="1" smtClean="0">
                <a:solidFill>
                  <a:srgbClr val="FF0000"/>
                </a:solidFill>
                <a:latin typeface="Arial" panose="020B0604020202020204" pitchFamily="34" charset="0"/>
              </a:rPr>
              <a:t>ĐO CHIỀU CAO ĐỨNG</a:t>
            </a:r>
            <a:endParaRPr lang="en-US" b="1" smtClean="0">
              <a:solidFill>
                <a:srgbClr val="FF0000"/>
              </a:solidFill>
              <a:latin typeface="Arial" panose="020B0604020202020204" pitchFamily="34" charset="0"/>
            </a:endParaRPr>
          </a:p>
        </p:txBody>
      </p:sp>
      <p:pic>
        <p:nvPicPr>
          <p:cNvPr id="22531" name="Picture 4" descr="height_tall2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26146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DSCF068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066800" y="1371600"/>
            <a:ext cx="3810000" cy="5080000"/>
          </a:xfrm>
          <a:noFill/>
        </p:spPr>
      </p:pic>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362200"/>
            <a:ext cx="7772400" cy="2949575"/>
          </a:xfrm>
        </p:spPr>
        <p:txBody>
          <a:bodyPr/>
          <a:lstStyle/>
          <a:p>
            <a:pPr algn="ctr">
              <a:defRPr/>
            </a:pPr>
            <a:r>
              <a:rPr lang="en-US" sz="5000" smtClean="0">
                <a:solidFill>
                  <a:srgbClr val="FF0000"/>
                </a:solidFill>
                <a:latin typeface="Arial" charset="0"/>
              </a:rPr>
              <a:t>III. Đánh giá TTDD</a:t>
            </a:r>
            <a:endParaRPr lang="en-US" sz="5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924800" cy="533400"/>
          </a:xfrm>
        </p:spPr>
        <p:txBody>
          <a:bodyPr/>
          <a:lstStyle/>
          <a:p>
            <a:pPr eaLnBrk="1" hangingPunct="1"/>
            <a:r>
              <a:rPr lang="en-US" b="1" smtClean="0">
                <a:solidFill>
                  <a:srgbClr val="FF0000"/>
                </a:solidFill>
                <a:latin typeface="Arial" panose="020B0604020202020204" pitchFamily="34" charset="0"/>
              </a:rPr>
              <a:t>Đánh giá TTDD trẻ 0 - &lt; 5 tuổi</a:t>
            </a:r>
          </a:p>
        </p:txBody>
      </p:sp>
      <p:sp>
        <p:nvSpPr>
          <p:cNvPr id="24579" name="Rectangle 3"/>
          <p:cNvSpPr>
            <a:spLocks noGrp="1" noChangeArrowheads="1"/>
          </p:cNvSpPr>
          <p:nvPr>
            <p:ph type="body" idx="1"/>
          </p:nvPr>
        </p:nvSpPr>
        <p:spPr>
          <a:xfrm>
            <a:off x="381000" y="1752600"/>
            <a:ext cx="8534400" cy="4343400"/>
          </a:xfrm>
        </p:spPr>
        <p:txBody>
          <a:bodyPr/>
          <a:lstStyle/>
          <a:p>
            <a:pPr eaLnBrk="1" hangingPunct="1">
              <a:lnSpc>
                <a:spcPct val="150000"/>
              </a:lnSpc>
              <a:spcBef>
                <a:spcPct val="0"/>
              </a:spcBef>
            </a:pPr>
            <a:r>
              <a:rPr lang="vi-VN" sz="2600" smtClean="0">
                <a:latin typeface="Arial" panose="020B0604020202020204" pitchFamily="34" charset="0"/>
                <a:cs typeface="Arial" panose="020B0604020202020204" pitchFamily="34" charset="0"/>
              </a:rPr>
              <a:t>Sử dụng </a:t>
            </a:r>
            <a:r>
              <a:rPr lang="en-US" sz="2600" smtClean="0">
                <a:latin typeface="Arial" panose="020B0604020202020204" pitchFamily="34" charset="0"/>
                <a:cs typeface="Arial" panose="020B0604020202020204" pitchFamily="34" charset="0"/>
              </a:rPr>
              <a:t>chỉ số </a:t>
            </a:r>
            <a:r>
              <a:rPr lang="vi-VN" sz="2600" smtClean="0">
                <a:latin typeface="Arial" panose="020B0604020202020204" pitchFamily="34" charset="0"/>
                <a:cs typeface="Arial" panose="020B0604020202020204" pitchFamily="34" charset="0"/>
              </a:rPr>
              <a:t>Z-score (</a:t>
            </a:r>
            <a:r>
              <a:rPr lang="en-US" sz="2600" smtClean="0">
                <a:latin typeface="Arial" panose="020B0604020202020204" pitchFamily="34" charset="0"/>
                <a:cs typeface="Arial" panose="020B0604020202020204" pitchFamily="34" charset="0"/>
              </a:rPr>
              <a:t>đơn vị độ lệch chuẩn</a:t>
            </a:r>
            <a:r>
              <a:rPr lang="vi-VN" sz="2600" smtClean="0">
                <a:latin typeface="Arial" panose="020B0604020202020204" pitchFamily="34" charset="0"/>
                <a:cs typeface="Arial" panose="020B0604020202020204" pitchFamily="34" charset="0"/>
              </a:rPr>
              <a:t>)</a:t>
            </a:r>
            <a:r>
              <a:rPr lang="en-US" sz="2600" smtClean="0">
                <a:latin typeface="Arial" panose="020B0604020202020204" pitchFamily="34" charset="0"/>
                <a:cs typeface="Arial" panose="020B0604020202020204" pitchFamily="34" charset="0"/>
              </a:rPr>
              <a:t> của 3 chỉ số</a:t>
            </a:r>
            <a:r>
              <a:rPr lang="vi-VN" sz="2600" smtClean="0">
                <a:latin typeface="Arial" panose="020B0604020202020204" pitchFamily="34" charset="0"/>
                <a:cs typeface="Arial" panose="020B0604020202020204" pitchFamily="34" charset="0"/>
              </a:rPr>
              <a:t> để xác định ngưỡng của TTDD</a:t>
            </a:r>
            <a:r>
              <a:rPr lang="en-US" sz="2600" smtClean="0">
                <a:latin typeface="Arial" panose="020B0604020202020204" pitchFamily="34" charset="0"/>
                <a:cs typeface="Arial" panose="020B0604020202020204" pitchFamily="34" charset="0"/>
              </a:rPr>
              <a:t>. </a:t>
            </a:r>
          </a:p>
          <a:p>
            <a:pPr eaLnBrk="1" hangingPunct="1">
              <a:lnSpc>
                <a:spcPct val="150000"/>
              </a:lnSpc>
              <a:spcBef>
                <a:spcPct val="0"/>
              </a:spcBef>
            </a:pPr>
            <a:r>
              <a:rPr lang="en-US" sz="2600" smtClean="0">
                <a:latin typeface="Arial" panose="020B0604020202020204" pitchFamily="34" charset="0"/>
                <a:cs typeface="Arial" panose="020B0604020202020204" pitchFamily="34" charset="0"/>
              </a:rPr>
              <a:t>3 chỉ số:</a:t>
            </a:r>
          </a:p>
          <a:p>
            <a:pPr marL="808038" lvl="1" indent="-533400" eaLnBrk="1" hangingPunct="1">
              <a:lnSpc>
                <a:spcPct val="150000"/>
              </a:lnSpc>
              <a:spcBef>
                <a:spcPct val="0"/>
              </a:spcBef>
            </a:pPr>
            <a:r>
              <a:rPr lang="en-US" sz="2600" smtClean="0">
                <a:latin typeface="Arial" panose="020B0604020202020204" pitchFamily="34" charset="0"/>
                <a:cs typeface="Arial" panose="020B0604020202020204" pitchFamily="34" charset="0"/>
              </a:rPr>
              <a:t>Cân nặng theo tuổi (CN/T)</a:t>
            </a:r>
          </a:p>
          <a:p>
            <a:pPr marL="808038" lvl="1" indent="-533400" eaLnBrk="1" hangingPunct="1">
              <a:lnSpc>
                <a:spcPct val="150000"/>
              </a:lnSpc>
              <a:spcBef>
                <a:spcPct val="0"/>
              </a:spcBef>
            </a:pPr>
            <a:r>
              <a:rPr lang="en-US" sz="2600" smtClean="0">
                <a:latin typeface="Arial" panose="020B0604020202020204" pitchFamily="34" charset="0"/>
                <a:cs typeface="Arial" panose="020B0604020202020204" pitchFamily="34" charset="0"/>
              </a:rPr>
              <a:t>Chiều cao theo tuổi (CC/T)</a:t>
            </a:r>
          </a:p>
          <a:p>
            <a:pPr marL="808038" lvl="1" indent="-533400" eaLnBrk="1" hangingPunct="1">
              <a:lnSpc>
                <a:spcPct val="150000"/>
              </a:lnSpc>
              <a:spcBef>
                <a:spcPct val="0"/>
              </a:spcBef>
            </a:pPr>
            <a:r>
              <a:rPr lang="en-US" sz="2600" smtClean="0">
                <a:latin typeface="Arial" panose="020B0604020202020204" pitchFamily="34" charset="0"/>
                <a:cs typeface="Arial" panose="020B0604020202020204" pitchFamily="34" charset="0"/>
              </a:rPr>
              <a:t>Cân nặng theo chiều cao (CN/CC)</a:t>
            </a:r>
          </a:p>
          <a:p>
            <a:pPr eaLnBrk="1" hangingPunct="1">
              <a:lnSpc>
                <a:spcPct val="150000"/>
              </a:lnSpc>
              <a:spcBef>
                <a:spcPct val="0"/>
              </a:spcBef>
            </a:pPr>
            <a:r>
              <a:rPr lang="en-US" sz="2600" smtClean="0">
                <a:latin typeface="Arial" panose="020B0604020202020204" pitchFamily="34" charset="0"/>
                <a:cs typeface="Arial" panose="020B0604020202020204" pitchFamily="34" charset="0"/>
              </a:rPr>
              <a:t>Chuẩn tăng trưởng: Quần thể tham khảo WHO 2005</a:t>
            </a:r>
          </a:p>
          <a:p>
            <a:pPr eaLnBrk="1" hangingPunct="1">
              <a:lnSpc>
                <a:spcPct val="150000"/>
              </a:lnSpc>
              <a:spcBef>
                <a:spcPct val="0"/>
              </a:spcBef>
            </a:pPr>
            <a:endParaRPr lang="en-US" sz="1000" smtClean="0">
              <a:latin typeface="Arial" panose="020B0604020202020204" pitchFamily="34" charset="0"/>
              <a:cs typeface="Arial" panose="020B0604020202020204" pitchFamily="34" charset="0"/>
            </a:endParaRP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81000" y="1625600"/>
            <a:ext cx="86106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180000"/>
              </a:lnSpc>
              <a:spcBef>
                <a:spcPct val="20000"/>
              </a:spcBef>
              <a:buFont typeface="Wingdings" panose="05000000000000000000" pitchFamily="2" charset="2"/>
              <a:buChar char="§"/>
            </a:pPr>
            <a:r>
              <a:rPr lang="en-US" sz="2600" b="1"/>
              <a:t> SDD thể nhẹ cân </a:t>
            </a:r>
            <a:r>
              <a:rPr lang="en-US" sz="2600" b="1">
                <a:solidFill>
                  <a:srgbClr val="00B050"/>
                </a:solidFill>
              </a:rPr>
              <a:t>(underweight)</a:t>
            </a:r>
            <a:r>
              <a:rPr lang="en-US" sz="2600" b="1"/>
              <a:t>: CN/T &lt; - 2SD</a:t>
            </a:r>
          </a:p>
          <a:p>
            <a:pPr lvl="1" eaLnBrk="1" hangingPunct="1">
              <a:lnSpc>
                <a:spcPct val="180000"/>
              </a:lnSpc>
              <a:spcBef>
                <a:spcPct val="20000"/>
              </a:spcBef>
              <a:buFont typeface="Wingdings" panose="05000000000000000000" pitchFamily="2" charset="2"/>
              <a:buChar char="§"/>
            </a:pPr>
            <a:r>
              <a:rPr lang="en-US" sz="2600" b="1"/>
              <a:t> SDD thể thấp còi </a:t>
            </a:r>
            <a:r>
              <a:rPr lang="en-US" sz="2600" b="1">
                <a:solidFill>
                  <a:srgbClr val="00B050"/>
                </a:solidFill>
              </a:rPr>
              <a:t>(stunting)</a:t>
            </a:r>
            <a:r>
              <a:rPr lang="en-US" sz="2600" b="1"/>
              <a:t>: 	CC/T &lt; - 2SD</a:t>
            </a:r>
          </a:p>
          <a:p>
            <a:pPr lvl="1" eaLnBrk="1" hangingPunct="1">
              <a:lnSpc>
                <a:spcPct val="180000"/>
              </a:lnSpc>
              <a:spcBef>
                <a:spcPct val="20000"/>
              </a:spcBef>
              <a:buFont typeface="Wingdings" panose="05000000000000000000" pitchFamily="2" charset="2"/>
              <a:buChar char="§"/>
            </a:pPr>
            <a:r>
              <a:rPr lang="en-US" sz="2600" b="1"/>
              <a:t> SDD thể gầy còm </a:t>
            </a:r>
            <a:r>
              <a:rPr lang="en-US" sz="2600" b="1">
                <a:solidFill>
                  <a:srgbClr val="00B050"/>
                </a:solidFill>
              </a:rPr>
              <a:t>(wasting)</a:t>
            </a:r>
            <a:r>
              <a:rPr lang="en-US" sz="2600" b="1"/>
              <a:t>: 	CN/CC &lt; - 2SD</a:t>
            </a:r>
            <a:endParaRPr lang="en-US" sz="2600" b="1" baseline="30000"/>
          </a:p>
          <a:p>
            <a:pPr lvl="1" eaLnBrk="1" hangingPunct="1">
              <a:lnSpc>
                <a:spcPct val="180000"/>
              </a:lnSpc>
              <a:spcBef>
                <a:spcPct val="20000"/>
              </a:spcBef>
              <a:buFont typeface="Wingdings" panose="05000000000000000000" pitchFamily="2" charset="2"/>
              <a:buChar char="§"/>
            </a:pPr>
            <a:r>
              <a:rPr lang="en-US" sz="2600" b="1"/>
              <a:t> Thừa cân </a:t>
            </a:r>
            <a:r>
              <a:rPr lang="en-US" sz="2600" b="1">
                <a:solidFill>
                  <a:srgbClr val="00B050"/>
                </a:solidFill>
              </a:rPr>
              <a:t>(overweight)</a:t>
            </a:r>
            <a:r>
              <a:rPr lang="en-US" sz="2600" b="1"/>
              <a:t>: 		CN/CC &gt; + 2 SD</a:t>
            </a:r>
          </a:p>
          <a:p>
            <a:pPr lvl="1" eaLnBrk="1" hangingPunct="1">
              <a:lnSpc>
                <a:spcPct val="180000"/>
              </a:lnSpc>
              <a:spcBef>
                <a:spcPct val="20000"/>
              </a:spcBef>
              <a:buFont typeface="Wingdings" panose="05000000000000000000" pitchFamily="2" charset="2"/>
              <a:buChar char="§"/>
            </a:pPr>
            <a:r>
              <a:rPr lang="en-US" sz="2600" b="1"/>
              <a:t> Béo phì </a:t>
            </a:r>
            <a:r>
              <a:rPr lang="en-US" sz="2600" b="1">
                <a:solidFill>
                  <a:srgbClr val="00B050"/>
                </a:solidFill>
              </a:rPr>
              <a:t>(obesity)</a:t>
            </a:r>
            <a:r>
              <a:rPr lang="en-US" sz="2600" b="1"/>
              <a:t>: 			CN/CC &gt; + 3 SD</a:t>
            </a:r>
          </a:p>
        </p:txBody>
      </p:sp>
      <p:sp>
        <p:nvSpPr>
          <p:cNvPr id="4" name="Rectangle 2"/>
          <p:cNvSpPr txBox="1">
            <a:spLocks noChangeArrowheads="1"/>
          </p:cNvSpPr>
          <p:nvPr/>
        </p:nvSpPr>
        <p:spPr>
          <a:xfrm>
            <a:off x="685800" y="152400"/>
            <a:ext cx="7924800" cy="1219200"/>
          </a:xfrm>
          <a:prstGeom prst="rect">
            <a:avLst/>
          </a:prstGeom>
        </p:spPr>
        <p:txBody>
          <a:bodyPr/>
          <a:lstStyle/>
          <a:p>
            <a:pPr algn="ctr">
              <a:defRPr/>
            </a:pPr>
            <a:r>
              <a:rPr lang="en-US" sz="3200" b="1" kern="0">
                <a:solidFill>
                  <a:srgbClr val="FF0000"/>
                </a:solidFill>
                <a:latin typeface="Arial" charset="0"/>
                <a:ea typeface="+mj-ea"/>
                <a:cs typeface="+mj-cs"/>
              </a:rPr>
              <a:t>Phân loại SDD của WHO</a:t>
            </a:r>
            <a:br>
              <a:rPr lang="en-US" sz="3200" b="1" kern="0">
                <a:solidFill>
                  <a:srgbClr val="FF0000"/>
                </a:solidFill>
                <a:latin typeface="Arial" charset="0"/>
                <a:ea typeface="+mj-ea"/>
                <a:cs typeface="+mj-cs"/>
              </a:rPr>
            </a:br>
            <a:r>
              <a:rPr lang="en-US" sz="3200" b="1" kern="0">
                <a:solidFill>
                  <a:srgbClr val="FF0000"/>
                </a:solidFill>
                <a:latin typeface="Arial" charset="0"/>
                <a:ea typeface="+mj-ea"/>
                <a:cs typeface="+mj-cs"/>
              </a:rPr>
              <a:t>(TE&lt; 5 tuổi)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04800" y="1676400"/>
            <a:ext cx="8610600" cy="4572000"/>
          </a:xfrm>
        </p:spPr>
        <p:txBody>
          <a:bodyPr/>
          <a:lstStyle/>
          <a:p>
            <a:pPr eaLnBrk="1" hangingPunct="1">
              <a:lnSpc>
                <a:spcPct val="130000"/>
              </a:lnSpc>
            </a:pPr>
            <a:r>
              <a:rPr lang="en-US" sz="3000" b="1" smtClean="0">
                <a:solidFill>
                  <a:srgbClr val="FF0000"/>
                </a:solidFill>
                <a:latin typeface="Arial" panose="020B0604020202020204" pitchFamily="34" charset="0"/>
                <a:cs typeface="Arial" panose="020B0604020202020204" pitchFamily="34" charset="0"/>
              </a:rPr>
              <a:t>Tình trạng dinh dưỡng (TTDD) </a:t>
            </a:r>
            <a:r>
              <a:rPr lang="en-US" sz="3000" smtClean="0">
                <a:latin typeface="Arial" panose="020B0604020202020204" pitchFamily="34" charset="0"/>
                <a:cs typeface="Arial" panose="020B0604020202020204" pitchFamily="34" charset="0"/>
              </a:rPr>
              <a:t>là tập hợp các đặc điểm cấu trúc, chức phận &amp; hóa sinh phản ánh mức đáp ứng nhu cầu DD của cơ thể.</a:t>
            </a:r>
          </a:p>
          <a:p>
            <a:pPr eaLnBrk="1" hangingPunct="1">
              <a:lnSpc>
                <a:spcPct val="130000"/>
              </a:lnSpc>
              <a:buFontTx/>
              <a:buNone/>
            </a:pPr>
            <a:endParaRPr lang="en-US" sz="1000" smtClean="0">
              <a:latin typeface="Arial" panose="020B0604020202020204" pitchFamily="34" charset="0"/>
              <a:cs typeface="Arial" panose="020B0604020202020204" pitchFamily="34" charset="0"/>
            </a:endParaRPr>
          </a:p>
          <a:p>
            <a:pPr eaLnBrk="1" hangingPunct="1">
              <a:lnSpc>
                <a:spcPct val="130000"/>
              </a:lnSpc>
            </a:pPr>
            <a:r>
              <a:rPr lang="en-US" sz="3000" smtClean="0">
                <a:latin typeface="Arial" panose="020B0604020202020204" pitchFamily="34" charset="0"/>
                <a:cs typeface="Arial" panose="020B0604020202020204" pitchFamily="34" charset="0"/>
              </a:rPr>
              <a:t> </a:t>
            </a:r>
            <a:r>
              <a:rPr lang="en-US" sz="3000" b="1" smtClean="0">
                <a:solidFill>
                  <a:srgbClr val="FF0000"/>
                </a:solidFill>
                <a:latin typeface="Arial" panose="020B0604020202020204" pitchFamily="34" charset="0"/>
                <a:cs typeface="Arial" panose="020B0604020202020204" pitchFamily="34" charset="0"/>
              </a:rPr>
              <a:t>Đánh giá TTDD </a:t>
            </a:r>
            <a:r>
              <a:rPr lang="en-US" sz="3000" smtClean="0">
                <a:latin typeface="Arial" panose="020B0604020202020204" pitchFamily="34" charset="0"/>
                <a:cs typeface="Arial" panose="020B0604020202020204" pitchFamily="34" charset="0"/>
              </a:rPr>
              <a:t>là quá trình </a:t>
            </a:r>
            <a:r>
              <a:rPr lang="en-US" sz="3000" smtClean="0">
                <a:solidFill>
                  <a:srgbClr val="FF0000"/>
                </a:solidFill>
                <a:latin typeface="Arial" panose="020B0604020202020204" pitchFamily="34" charset="0"/>
                <a:cs typeface="Arial" panose="020B0604020202020204" pitchFamily="34" charset="0"/>
              </a:rPr>
              <a:t>thu thập </a:t>
            </a:r>
            <a:r>
              <a:rPr lang="en-US" sz="3000" smtClean="0">
                <a:latin typeface="Arial" panose="020B0604020202020204" pitchFamily="34" charset="0"/>
                <a:cs typeface="Arial" panose="020B0604020202020204" pitchFamily="34" charset="0"/>
              </a:rPr>
              <a:t>&amp; </a:t>
            </a:r>
            <a:r>
              <a:rPr lang="en-US" sz="3000" smtClean="0">
                <a:solidFill>
                  <a:srgbClr val="FF0000"/>
                </a:solidFill>
                <a:latin typeface="Arial" panose="020B0604020202020204" pitchFamily="34" charset="0"/>
                <a:cs typeface="Arial" panose="020B0604020202020204" pitchFamily="34" charset="0"/>
              </a:rPr>
              <a:t>phân tích</a:t>
            </a:r>
            <a:r>
              <a:rPr lang="en-US" sz="3000" smtClean="0">
                <a:latin typeface="Arial" panose="020B0604020202020204" pitchFamily="34" charset="0"/>
                <a:cs typeface="Arial" panose="020B0604020202020204" pitchFamily="34" charset="0"/>
              </a:rPr>
              <a:t> thông tin, số liệu về TTDD &amp; </a:t>
            </a:r>
            <a:r>
              <a:rPr lang="en-US" sz="3000" smtClean="0">
                <a:solidFill>
                  <a:srgbClr val="FF0000"/>
                </a:solidFill>
                <a:latin typeface="Arial" panose="020B0604020202020204" pitchFamily="34" charset="0"/>
                <a:cs typeface="Arial" panose="020B0604020202020204" pitchFamily="34" charset="0"/>
              </a:rPr>
              <a:t>nhận định </a:t>
            </a:r>
            <a:r>
              <a:rPr lang="en-US" sz="3000" smtClean="0">
                <a:latin typeface="Arial" panose="020B0604020202020204" pitchFamily="34" charset="0"/>
                <a:cs typeface="Arial" panose="020B0604020202020204" pitchFamily="34" charset="0"/>
              </a:rPr>
              <a:t>tình hình trên cơ sở các thông tin, số liệu đó. </a:t>
            </a:r>
          </a:p>
        </p:txBody>
      </p:sp>
      <p:sp>
        <p:nvSpPr>
          <p:cNvPr id="10243" name="Rectangle 3"/>
          <p:cNvSpPr>
            <a:spLocks noGrp="1" noRot="1" noChangeArrowheads="1"/>
          </p:cNvSpPr>
          <p:nvPr>
            <p:ph type="title"/>
          </p:nvPr>
        </p:nvSpPr>
        <p:spPr>
          <a:xfrm>
            <a:off x="457200" y="381000"/>
            <a:ext cx="8229600" cy="581025"/>
          </a:xfrm>
        </p:spPr>
        <p:txBody>
          <a:bodyPr/>
          <a:lstStyle/>
          <a:p>
            <a:pPr eaLnBrk="1" hangingPunct="1"/>
            <a:r>
              <a:rPr lang="en-US" b="1" smtClean="0">
                <a:solidFill>
                  <a:srgbClr val="FF0000"/>
                </a:solidFill>
                <a:latin typeface="Arial" panose="020B0604020202020204" pitchFamily="34" charset="0"/>
              </a:rPr>
              <a:t>I. ĐỊNH NGHĨA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1524000"/>
          <a:ext cx="8077200" cy="4806950"/>
        </p:xfrm>
        <a:graphic>
          <a:graphicData uri="http://schemas.openxmlformats.org/drawingml/2006/table">
            <a:tbl>
              <a:tblPr/>
              <a:tblGrid>
                <a:gridCol w="1060450"/>
                <a:gridCol w="844550"/>
                <a:gridCol w="884238"/>
                <a:gridCol w="881062"/>
                <a:gridCol w="882650"/>
                <a:gridCol w="881063"/>
                <a:gridCol w="881062"/>
                <a:gridCol w="881063"/>
                <a:gridCol w="881062"/>
              </a:tblGrid>
              <a:tr h="369888">
                <a:tc rowSpan="2">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Tuổi</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Cân nặng (kg)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Chiều dài/Chiều cao (cm)</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38185">
                <a:tc vMerge="1">
                  <a:txBody>
                    <a:bodyPr/>
                    <a:lstStyle/>
                    <a:p>
                      <a:endParaRPr lang="en-US"/>
                    </a:p>
                  </a:txBody>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-3SD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Trung vị</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-3SD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Trung vị</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0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44,2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46.1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49.9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48,9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50.8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54.7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52,4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54.4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55,3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59.7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63.9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68.0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59,6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70.1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63.3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67.6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71.9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10.3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69.2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73.5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10.7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66.2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70.6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75.0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3698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11.0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67.5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72.0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76.5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bl>
          </a:graphicData>
        </a:graphic>
      </p:graphicFrame>
      <p:sp>
        <p:nvSpPr>
          <p:cNvPr id="26751" name="Rectangle 3"/>
          <p:cNvSpPr>
            <a:spLocks noChangeArrowheads="1"/>
          </p:cNvSpPr>
          <p:nvPr/>
        </p:nvSpPr>
        <p:spPr bwMode="auto">
          <a:xfrm>
            <a:off x="228600" y="152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rgbClr val="000000"/>
                </a:solidFill>
              </a:rPr>
              <a:t>Bảng 1. Cân nặng, chiều cao theo tuổi của trẻ em NAM  </a:t>
            </a:r>
          </a:p>
          <a:p>
            <a:pPr algn="ctr"/>
            <a:r>
              <a:rPr lang="en-US" sz="2400" b="1">
                <a:solidFill>
                  <a:srgbClr val="000000"/>
                </a:solidFill>
              </a:rPr>
              <a:t>         từ 0 - 5 tuổi</a:t>
            </a: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371600"/>
          <a:ext cx="8305800" cy="4970463"/>
        </p:xfrm>
        <a:graphic>
          <a:graphicData uri="http://schemas.openxmlformats.org/drawingml/2006/table">
            <a:tbl>
              <a:tblPr/>
              <a:tblGrid>
                <a:gridCol w="1179513"/>
                <a:gridCol w="890587"/>
                <a:gridCol w="890588"/>
                <a:gridCol w="890587"/>
                <a:gridCol w="890588"/>
                <a:gridCol w="892175"/>
                <a:gridCol w="890587"/>
                <a:gridCol w="890588"/>
                <a:gridCol w="890587"/>
              </a:tblGrid>
              <a:tr h="53339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Tuổi</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Cân nặng (kg)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Chiều dài/Chiều cao (cm)</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38187">
                <a:tc vMerge="1">
                  <a:txBody>
                    <a:bodyPr/>
                    <a:lstStyle/>
                    <a:p>
                      <a:endParaRPr lang="en-US"/>
                    </a:p>
                  </a:txBody>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-3SD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Trung vị</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-3SD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Trung vị</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2863"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rPr>
                        <a:t>+2SD</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0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43,6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45.4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49.1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52.9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47,8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49.8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2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3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55.6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59.8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55,6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66.4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4,8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57,4</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59.6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68.5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70.3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60,3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67.3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71.9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5,6</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10.2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61,7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64.0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68.7</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73.5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9 tháng</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5,8</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8.2</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10.5</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62,9</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65.3</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70.1</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Times New Roman" pitchFamily="18" charset="0"/>
                        </a:rPr>
                        <a:t>75.0</a:t>
                      </a:r>
                      <a:endParaRPr kumimoji="0" lang="en-US" sz="2000" b="1"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B8B7"/>
                    </a:solidFill>
                  </a:tcPr>
                </a:tc>
              </a:tr>
            </a:tbl>
          </a:graphicData>
        </a:graphic>
      </p:graphicFrame>
      <p:sp>
        <p:nvSpPr>
          <p:cNvPr id="27775" name="Rectangle 3"/>
          <p:cNvSpPr>
            <a:spLocks noChangeArrowheads="1"/>
          </p:cNvSpPr>
          <p:nvPr/>
        </p:nvSpPr>
        <p:spPr bwMode="auto">
          <a:xfrm>
            <a:off x="609600" y="2365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rgbClr val="000000"/>
                </a:solidFill>
              </a:rPr>
              <a:t>Bảng 3. Cân nặng, chiều cao theo tuổi của trẻ em NỮ </a:t>
            </a:r>
          </a:p>
          <a:p>
            <a:pPr algn="ctr"/>
            <a:r>
              <a:rPr lang="en-US" sz="2400" b="1">
                <a:solidFill>
                  <a:srgbClr val="000000"/>
                </a:solidFill>
              </a:rPr>
              <a:t>từ 0 - 5 tuổi</a:t>
            </a: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924800" cy="533400"/>
          </a:xfrm>
        </p:spPr>
        <p:txBody>
          <a:bodyPr/>
          <a:lstStyle/>
          <a:p>
            <a:pPr algn="ctr" eaLnBrk="1" hangingPunct="1"/>
            <a:r>
              <a:rPr lang="en-US" b="1" smtClean="0">
                <a:solidFill>
                  <a:srgbClr val="FF0000"/>
                </a:solidFill>
                <a:latin typeface="Arial" panose="020B0604020202020204" pitchFamily="34" charset="0"/>
              </a:rPr>
              <a:t>Đánh giá TTDD trẻ 5 – 19 tuổi</a:t>
            </a:r>
          </a:p>
        </p:txBody>
      </p:sp>
      <p:pic>
        <p:nvPicPr>
          <p:cNvPr id="32771" name="Picture 6" descr="http://www.who.int/entity/growthref/WHOref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0"/>
            <a:ext cx="3557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685800" y="1676400"/>
            <a:ext cx="7696200" cy="4343400"/>
          </a:xfrm>
          <a:prstGeom prst="rect">
            <a:avLst/>
          </a:prstGeom>
          <a:noFill/>
          <a:ln w="9525">
            <a:noFill/>
            <a:miter lim="800000"/>
            <a:headEnd/>
            <a:tailEnd/>
          </a:ln>
        </p:spPr>
        <p:txBody>
          <a:bodyPr/>
          <a:lstStyle/>
          <a:p>
            <a:pPr marL="273050" indent="-273050">
              <a:lnSpc>
                <a:spcPct val="150000"/>
              </a:lnSpc>
              <a:buClr>
                <a:schemeClr val="accent1"/>
              </a:buClr>
              <a:buSzPct val="85000"/>
              <a:buFontTx/>
              <a:buBlip>
                <a:blip r:embed="rId3"/>
              </a:buBlip>
              <a:defRPr/>
            </a:pPr>
            <a:r>
              <a:rPr lang="vi-VN" sz="2600" kern="0">
                <a:latin typeface="Arial" charset="0"/>
                <a:cs typeface="Arial" charset="0"/>
              </a:rPr>
              <a:t>Sử dụng </a:t>
            </a:r>
            <a:r>
              <a:rPr lang="en-US" sz="2600" kern="0">
                <a:latin typeface="Arial" charset="0"/>
                <a:cs typeface="Arial" charset="0"/>
              </a:rPr>
              <a:t>chỉ số </a:t>
            </a:r>
            <a:r>
              <a:rPr lang="vi-VN" sz="2600" kern="0">
                <a:latin typeface="Arial" charset="0"/>
                <a:cs typeface="Arial" charset="0"/>
              </a:rPr>
              <a:t>Z-score (</a:t>
            </a:r>
            <a:r>
              <a:rPr lang="en-US" sz="2600" kern="0">
                <a:latin typeface="Arial" charset="0"/>
                <a:cs typeface="Arial" charset="0"/>
              </a:rPr>
              <a:t>đơn vị độ lệch chuẩn</a:t>
            </a:r>
            <a:r>
              <a:rPr lang="vi-VN" sz="2600" kern="0">
                <a:latin typeface="Arial" charset="0"/>
                <a:cs typeface="Arial" charset="0"/>
              </a:rPr>
              <a:t>)</a:t>
            </a:r>
            <a:r>
              <a:rPr lang="en-US" sz="2600" kern="0">
                <a:latin typeface="Arial" charset="0"/>
                <a:cs typeface="Arial" charset="0"/>
              </a:rPr>
              <a:t> của 2 chỉ số</a:t>
            </a:r>
            <a:r>
              <a:rPr lang="vi-VN" sz="2600" kern="0">
                <a:latin typeface="Arial" charset="0"/>
                <a:cs typeface="Arial" charset="0"/>
              </a:rPr>
              <a:t> để xác định ngưỡng của TTDD</a:t>
            </a:r>
            <a:r>
              <a:rPr lang="en-US" sz="2600" kern="0">
                <a:latin typeface="Arial" charset="0"/>
                <a:cs typeface="Arial" charset="0"/>
              </a:rPr>
              <a:t>. </a:t>
            </a:r>
          </a:p>
          <a:p>
            <a:pPr marL="273050" indent="-273050">
              <a:lnSpc>
                <a:spcPct val="150000"/>
              </a:lnSpc>
              <a:buClr>
                <a:schemeClr val="accent1"/>
              </a:buClr>
              <a:buSzPct val="85000"/>
              <a:buFontTx/>
              <a:buBlip>
                <a:blip r:embed="rId3"/>
              </a:buBlip>
              <a:defRPr/>
            </a:pPr>
            <a:r>
              <a:rPr lang="en-US" sz="2600" kern="0">
                <a:latin typeface="Arial" charset="0"/>
                <a:cs typeface="Arial" charset="0"/>
              </a:rPr>
              <a:t>2 chỉ số:</a:t>
            </a:r>
          </a:p>
          <a:p>
            <a:pPr marL="1265238" lvl="2" indent="-533400">
              <a:lnSpc>
                <a:spcPct val="150000"/>
              </a:lnSpc>
              <a:defRPr/>
            </a:pPr>
            <a:r>
              <a:rPr lang="en-US" sz="2600">
                <a:latin typeface="Arial" charset="0"/>
                <a:cs typeface="Arial" charset="0"/>
              </a:rPr>
              <a:t>BMI theo tuổi (BMI/T)</a:t>
            </a:r>
          </a:p>
          <a:p>
            <a:pPr marL="1265238" lvl="2" indent="-533400">
              <a:lnSpc>
                <a:spcPct val="150000"/>
              </a:lnSpc>
              <a:defRPr/>
            </a:pPr>
            <a:r>
              <a:rPr lang="en-US" sz="2600">
                <a:latin typeface="Arial" charset="0"/>
                <a:cs typeface="Arial" charset="0"/>
              </a:rPr>
              <a:t>Chiều cao theo tuổi (CC/T)</a:t>
            </a:r>
          </a:p>
          <a:p>
            <a:pPr marL="273050" indent="-273050">
              <a:lnSpc>
                <a:spcPct val="150000"/>
              </a:lnSpc>
              <a:buClr>
                <a:schemeClr val="accent1"/>
              </a:buClr>
              <a:buSzPct val="85000"/>
              <a:buFontTx/>
              <a:buBlip>
                <a:blip r:embed="rId3"/>
              </a:buBlip>
              <a:defRPr/>
            </a:pPr>
            <a:r>
              <a:rPr lang="en-US" sz="2600" kern="0">
                <a:latin typeface="Arial" charset="0"/>
                <a:cs typeface="Arial" charset="0"/>
              </a:rPr>
              <a:t>Chuẩn tăng trưởng: </a:t>
            </a:r>
          </a:p>
          <a:p>
            <a:pPr marL="273050" indent="-273050">
              <a:lnSpc>
                <a:spcPct val="150000"/>
              </a:lnSpc>
              <a:buClr>
                <a:schemeClr val="accent1"/>
              </a:buClr>
              <a:buSzPct val="85000"/>
              <a:defRPr/>
            </a:pPr>
            <a:r>
              <a:rPr lang="en-US" sz="2600" kern="0">
                <a:latin typeface="Arial" charset="0"/>
                <a:cs typeface="Arial" charset="0"/>
              </a:rPr>
              <a:t>    Quần thể tham khảo WHO</a:t>
            </a:r>
          </a:p>
          <a:p>
            <a:pPr marL="273050" indent="-273050">
              <a:lnSpc>
                <a:spcPct val="150000"/>
              </a:lnSpc>
              <a:buClr>
                <a:schemeClr val="accent1"/>
              </a:buClr>
              <a:buSzPct val="85000"/>
              <a:buFontTx/>
              <a:buBlip>
                <a:blip r:embed="rId3"/>
              </a:buBlip>
              <a:defRPr/>
            </a:pPr>
            <a:endParaRPr lang="en-US" sz="1000" kern="0">
              <a:latin typeface="Arial" charset="0"/>
              <a:cs typeface="Arial" charset="0"/>
            </a:endParaRP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684213" y="1700213"/>
            <a:ext cx="7991475" cy="4681537"/>
          </a:xfrm>
        </p:spPr>
        <p:txBody>
          <a:bodyPr/>
          <a:lstStyle/>
          <a:p>
            <a:pPr marL="0" indent="0">
              <a:lnSpc>
                <a:spcPct val="120000"/>
              </a:lnSpc>
              <a:buFontTx/>
              <a:buNone/>
            </a:pPr>
            <a:r>
              <a:rPr lang="en-US" smtClean="0">
                <a:latin typeface="Arial" panose="020B0604020202020204" pitchFamily="34" charset="0"/>
                <a:cs typeface="Arial" panose="020B0604020202020204" pitchFamily="34" charset="0"/>
              </a:rPr>
              <a:t>		  </a:t>
            </a:r>
          </a:p>
          <a:p>
            <a:pPr marL="0" indent="0">
              <a:lnSpc>
                <a:spcPct val="120000"/>
              </a:lnSpc>
              <a:buFontTx/>
              <a:buNone/>
            </a:pPr>
            <a:r>
              <a:rPr lang="en-US" smtClean="0">
                <a:latin typeface="Arial" panose="020B0604020202020204" pitchFamily="34" charset="0"/>
                <a:cs typeface="Arial" panose="020B0604020202020204" pitchFamily="34" charset="0"/>
              </a:rPr>
              <a:t> 			    Cân nặng</a:t>
            </a:r>
          </a:p>
          <a:p>
            <a:pPr marL="0" indent="0">
              <a:lnSpc>
                <a:spcPct val="120000"/>
              </a:lnSpc>
              <a:buFontTx/>
              <a:buNone/>
            </a:pPr>
            <a:r>
              <a:rPr lang="en-US" smtClean="0">
                <a:latin typeface="Arial" panose="020B0604020202020204" pitchFamily="34" charset="0"/>
                <a:cs typeface="Arial" panose="020B0604020202020204" pitchFamily="34" charset="0"/>
              </a:rPr>
              <a:t>		BMI = -------------------</a:t>
            </a:r>
          </a:p>
          <a:p>
            <a:pPr marL="0" indent="0">
              <a:lnSpc>
                <a:spcPct val="120000"/>
              </a:lnSpc>
              <a:buFontTx/>
              <a:buNone/>
            </a:pPr>
            <a:r>
              <a:rPr lang="en-US" smtClean="0">
                <a:latin typeface="Arial" panose="020B0604020202020204" pitchFamily="34" charset="0"/>
                <a:cs typeface="Arial" panose="020B0604020202020204" pitchFamily="34" charset="0"/>
              </a:rPr>
              <a:t>			  (Chiều cao)2</a:t>
            </a:r>
          </a:p>
          <a:p>
            <a:pPr marL="0" indent="0">
              <a:lnSpc>
                <a:spcPct val="120000"/>
              </a:lnSpc>
              <a:buFontTx/>
              <a:buNone/>
            </a:pPr>
            <a:endParaRPr lang="en-US" smtClean="0">
              <a:latin typeface="Arial" panose="020B0604020202020204" pitchFamily="34" charset="0"/>
              <a:cs typeface="Arial" panose="020B0604020202020204" pitchFamily="34" charset="0"/>
            </a:endParaRPr>
          </a:p>
          <a:p>
            <a:pPr marL="0" indent="0">
              <a:lnSpc>
                <a:spcPct val="120000"/>
              </a:lnSpc>
              <a:buFontTx/>
              <a:buNone/>
            </a:pPr>
            <a:r>
              <a:rPr lang="en-US" smtClean="0">
                <a:latin typeface="Arial" panose="020B0604020202020204" pitchFamily="34" charset="0"/>
                <a:cs typeface="Arial" panose="020B0604020202020204" pitchFamily="34" charset="0"/>
              </a:rPr>
              <a:t>Ví dụ: cân nặng = 33kg, chiều cao = 1,42m</a:t>
            </a:r>
          </a:p>
          <a:p>
            <a:pPr marL="0" indent="0">
              <a:lnSpc>
                <a:spcPct val="120000"/>
              </a:lnSpc>
              <a:buFontTx/>
              <a:buNone/>
            </a:pPr>
            <a:r>
              <a:rPr lang="en-US" smtClean="0">
                <a:latin typeface="Arial" panose="020B0604020202020204" pitchFamily="34" charset="0"/>
                <a:cs typeface="Arial" panose="020B0604020202020204" pitchFamily="34" charset="0"/>
              </a:rPr>
              <a:t>             BMI = 33 / (1,42 x 1,42) = 16,4 </a:t>
            </a:r>
          </a:p>
        </p:txBody>
      </p:sp>
      <p:sp>
        <p:nvSpPr>
          <p:cNvPr id="33795" name="AutoShape 8"/>
          <p:cNvSpPr>
            <a:spLocks noChangeArrowheads="1"/>
          </p:cNvSpPr>
          <p:nvPr/>
        </p:nvSpPr>
        <p:spPr bwMode="auto">
          <a:xfrm>
            <a:off x="539750" y="333375"/>
            <a:ext cx="8229600" cy="733425"/>
          </a:xfrm>
          <a:prstGeom prst="roundRect">
            <a:avLst>
              <a:gd name="adj" fmla="val 16667"/>
            </a:avLst>
          </a:prstGeom>
          <a:solidFill>
            <a:srgbClr val="FFFF00"/>
          </a:solidFill>
          <a:ln w="9525">
            <a:solidFill>
              <a:schemeClr val="tx1"/>
            </a:solidFill>
            <a:round/>
            <a:headEnd/>
            <a:tailEnd/>
          </a:ln>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3600" b="1"/>
              <a:t>CÁCH TÍNH CHỈ SỐ KHỐI CƠ THỂ</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304800" y="1524000"/>
            <a:ext cx="8534400" cy="4968875"/>
          </a:xfrm>
        </p:spPr>
        <p:txBody>
          <a:bodyPr/>
          <a:lstStyle/>
          <a:p>
            <a:pPr marL="0" indent="0">
              <a:lnSpc>
                <a:spcPct val="150000"/>
              </a:lnSpc>
              <a:buFontTx/>
              <a:buNone/>
            </a:pPr>
            <a:r>
              <a:rPr lang="en-US" sz="2800" smtClean="0"/>
              <a:t>Tiêu chuẩn đánh giá:</a:t>
            </a:r>
          </a:p>
          <a:p>
            <a:pPr marL="742950" lvl="1" indent="-285750">
              <a:lnSpc>
                <a:spcPct val="150000"/>
              </a:lnSpc>
              <a:buFont typeface="Wingdings" panose="05000000000000000000" pitchFamily="2" charset="2"/>
              <a:buNone/>
            </a:pPr>
            <a:r>
              <a:rPr lang="en-US" sz="3000" smtClean="0"/>
              <a:t>SDD thể gầy: 	BMI/T &lt; -2SD</a:t>
            </a:r>
          </a:p>
          <a:p>
            <a:pPr marL="742950" lvl="1" indent="-285750">
              <a:lnSpc>
                <a:spcPct val="150000"/>
              </a:lnSpc>
              <a:buFont typeface="Wingdings" panose="05000000000000000000" pitchFamily="2" charset="2"/>
              <a:buNone/>
            </a:pPr>
            <a:r>
              <a:rPr lang="en-US" sz="3000" smtClean="0"/>
              <a:t>Thừa cân: 		BMI/T &gt; +1SD</a:t>
            </a:r>
          </a:p>
          <a:p>
            <a:pPr marL="742950" lvl="1" indent="-285750">
              <a:lnSpc>
                <a:spcPct val="150000"/>
              </a:lnSpc>
              <a:buFont typeface="Wingdings" panose="05000000000000000000" pitchFamily="2" charset="2"/>
              <a:buNone/>
            </a:pPr>
            <a:r>
              <a:rPr lang="en-US" sz="3000" smtClean="0"/>
              <a:t>Béo phì: 		BMI/T &gt; +2SD</a:t>
            </a:r>
          </a:p>
          <a:p>
            <a:pPr marL="742950" lvl="1" indent="-285750">
              <a:lnSpc>
                <a:spcPct val="150000"/>
              </a:lnSpc>
              <a:buFont typeface="Wingdings" panose="05000000000000000000" pitchFamily="2" charset="2"/>
              <a:buNone/>
            </a:pPr>
            <a:r>
              <a:rPr lang="en-US" sz="3000" smtClean="0"/>
              <a:t>SDD thể thấp lùn: 	CC/T  &lt; -2SD. </a:t>
            </a:r>
          </a:p>
          <a:p>
            <a:pPr marL="742950" lvl="1" indent="-285750">
              <a:lnSpc>
                <a:spcPct val="150000"/>
              </a:lnSpc>
              <a:buFont typeface="Wingdings" panose="05000000000000000000" pitchFamily="2" charset="2"/>
              <a:buNone/>
            </a:pPr>
            <a:endParaRPr lang="en-US" altLang="ja-JP" sz="3000" smtClean="0">
              <a:ea typeface="ＭＳ Ｐゴシック" panose="020B0600070205080204" pitchFamily="34" charset="-128"/>
            </a:endParaRPr>
          </a:p>
        </p:txBody>
      </p:sp>
      <p:sp>
        <p:nvSpPr>
          <p:cNvPr id="34819" name="Rectangle 2"/>
          <p:cNvSpPr>
            <a:spLocks noChangeArrowheads="1"/>
          </p:cNvSpPr>
          <p:nvPr/>
        </p:nvSpPr>
        <p:spPr bwMode="auto">
          <a:xfrm>
            <a:off x="609600" y="3048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solidFill>
                  <a:srgbClr val="FF0000"/>
                </a:solidFill>
              </a:rPr>
              <a:t>Đánh giá TTDD trẻ </a:t>
            </a:r>
            <a:r>
              <a:rPr lang="en-US" sz="3200" b="1">
                <a:solidFill>
                  <a:srgbClr val="FF0000"/>
                </a:solidFill>
                <a:sym typeface="Symbol" panose="05050102010706020507" pitchFamily="18" charset="2"/>
              </a:rPr>
              <a:t></a:t>
            </a:r>
            <a:r>
              <a:rPr lang="en-US" sz="3200" b="1">
                <a:solidFill>
                  <a:srgbClr val="FF0000"/>
                </a:solidFill>
              </a:rPr>
              <a:t> 5 tuổi</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533400" y="119063"/>
            <a:ext cx="8153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rgbClr val="000000"/>
                </a:solidFill>
              </a:rPr>
              <a:t>Bảng 5. BMI và chiều cao theo tuổi của học sinh NAM từ 5 - 19 tuổi</a:t>
            </a:r>
          </a:p>
          <a:p>
            <a:endParaRPr lang="en-US" sz="2400" b="1">
              <a:solidFill>
                <a:srgbClr val="000000"/>
              </a:solidFill>
            </a:endParaRPr>
          </a:p>
        </p:txBody>
      </p:sp>
      <p:graphicFrame>
        <p:nvGraphicFramePr>
          <p:cNvPr id="3" name="Table 2"/>
          <p:cNvGraphicFramePr>
            <a:graphicFrameLocks noGrp="1"/>
          </p:cNvGraphicFramePr>
          <p:nvPr/>
        </p:nvGraphicFramePr>
        <p:xfrm>
          <a:off x="381000" y="1447800"/>
          <a:ext cx="8382000" cy="4930775"/>
        </p:xfrm>
        <a:graphic>
          <a:graphicData uri="http://schemas.openxmlformats.org/drawingml/2006/table">
            <a:tbl>
              <a:tblPr/>
              <a:tblGrid>
                <a:gridCol w="1066800"/>
                <a:gridCol w="838200"/>
                <a:gridCol w="685800"/>
                <a:gridCol w="685800"/>
                <a:gridCol w="685800"/>
                <a:gridCol w="685800"/>
                <a:gridCol w="685800"/>
                <a:gridCol w="762000"/>
                <a:gridCol w="762000"/>
                <a:gridCol w="762000"/>
                <a:gridCol w="762000"/>
              </a:tblGrid>
              <a:tr h="274355">
                <a:tc rowSpan="2">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dirty="0" err="1" smtClean="0">
                          <a:ln>
                            <a:noFill/>
                          </a:ln>
                          <a:solidFill>
                            <a:srgbClr val="000000"/>
                          </a:solidFill>
                          <a:effectLst/>
                          <a:latin typeface="Arial" charset="0"/>
                          <a:cs typeface="Arial" charset="0"/>
                        </a:rPr>
                        <a:t>Tuổi</a:t>
                      </a:r>
                      <a:r>
                        <a:rPr kumimoji="0" lang="en-US" sz="1800" b="1" i="0" u="none" strike="noStrike" cap="none" normalizeH="0" baseline="0" dirty="0" smtClean="0">
                          <a:ln>
                            <a:noFill/>
                          </a:ln>
                          <a:solidFill>
                            <a:srgbClr val="000000"/>
                          </a:solidFill>
                          <a:effectLst/>
                          <a:latin typeface="Arial" charset="0"/>
                          <a:cs typeface="Arial" charset="0"/>
                        </a:rPr>
                        <a:t>/ </a:t>
                      </a:r>
                      <a:r>
                        <a:rPr kumimoji="0" lang="en-US" sz="1800" b="1" i="0" u="none" strike="noStrike" cap="none" normalizeH="0" baseline="0" dirty="0" err="1" smtClean="0">
                          <a:ln>
                            <a:noFill/>
                          </a:ln>
                          <a:solidFill>
                            <a:srgbClr val="000000"/>
                          </a:solidFill>
                          <a:effectLst/>
                          <a:latin typeface="Arial" charset="0"/>
                          <a:cs typeface="Arial" charset="0"/>
                        </a:rPr>
                        <a:t>Tháng</a:t>
                      </a:r>
                      <a:endParaRPr kumimoji="0" lang="en-US" sz="1800" b="1" i="0" u="none" strike="noStrike" cap="none" normalizeH="0" baseline="0" dirty="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Tháng </a:t>
                      </a:r>
                      <a:endParaRPr kumimoji="0" lang="en-US" sz="1800" b="1" i="0" u="none" strike="noStrike" cap="none" normalizeH="0" baseline="0" smtClean="0">
                        <a:ln>
                          <a:noFill/>
                        </a:ln>
                        <a:solidFill>
                          <a:schemeClr val="tx1"/>
                        </a:solidFill>
                        <a:effectLst/>
                        <a:latin typeface="Arial" charset="0"/>
                        <a:cs typeface="Arial" charset="0"/>
                      </a:endParaRP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tuổi</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BMI theo tuổi</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Chiều cao theo tuổi</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8711">
                <a:tc vMerge="1">
                  <a:txBody>
                    <a:bodyPr/>
                    <a:lstStyle/>
                    <a:p>
                      <a:endParaRPr lang="en-US"/>
                    </a:p>
                  </a:txBody>
                  <a:tcPr/>
                </a:tc>
                <a:tc vMerge="1">
                  <a:txBody>
                    <a:bodyPr/>
                    <a:lstStyle/>
                    <a:p>
                      <a:endParaRPr lang="en-US"/>
                    </a:p>
                  </a:txBody>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-3SD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7938" algn="ctr" defTabSz="914400" rtl="0" eaLnBrk="1" fontAlgn="base" latinLnBrk="0" hangingPunct="1">
                        <a:lnSpc>
                          <a:spcPct val="100000"/>
                        </a:lnSpc>
                        <a:spcBef>
                          <a:spcPts val="200"/>
                        </a:spcBef>
                        <a:spcAft>
                          <a:spcPts val="10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Trung vị</a:t>
                      </a:r>
                      <a:endParaRPr kumimoji="0" lang="en-US" sz="1600" b="0"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 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-3 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7938"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Trung vị</a:t>
                      </a:r>
                      <a:endParaRPr kumimoji="0" lang="en-US" sz="1800" b="0"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8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0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110.3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116.0</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127.3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138.6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15.8</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110.7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116.4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127.7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139.1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98</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15.8</a:t>
                      </a:r>
                      <a:endParaRPr kumimoji="0" lang="en-US" sz="1800" b="1" i="0" u="none" strike="noStrike" cap="none" normalizeH="0" baseline="0" dirty="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19.8</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111.0</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116.7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128.2</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139.6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15.8</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111.4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117.1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128.6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140.1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15.8</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111.7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117.5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129.0</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140.6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20.0</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112.1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117.9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129.5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141.1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816">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 tháng</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102</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12.5</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15.9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17.7</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20.1</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112.4</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118.3</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129.9</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141.6</a:t>
                      </a:r>
                      <a:endParaRPr kumimoji="0" lang="en-US" sz="1800" b="1" i="0" u="none" strike="noStrike" cap="none" normalizeH="0" baseline="0" smtClean="0">
                        <a:ln>
                          <a:noFill/>
                        </a:ln>
                        <a:solidFill>
                          <a:schemeClr val="tx1"/>
                        </a:solidFill>
                        <a:effectLst/>
                        <a:latin typeface="Arial" charset="0"/>
                        <a:cs typeface="Arial" charset="0"/>
                      </a:endParaRPr>
                    </a:p>
                  </a:txBody>
                  <a:tcPr marL="65236" marR="652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8229600" cy="563562"/>
          </a:xfrm>
        </p:spPr>
        <p:txBody>
          <a:bodyPr/>
          <a:lstStyle/>
          <a:p>
            <a:pPr eaLnBrk="1" hangingPunct="1"/>
            <a:r>
              <a:rPr lang="en-US" b="1" smtClean="0">
                <a:solidFill>
                  <a:srgbClr val="FF0000"/>
                </a:solidFill>
                <a:latin typeface="Arial" panose="020B0604020202020204" pitchFamily="34" charset="0"/>
              </a:rPr>
              <a:t>II. PHƯƠNG PHÁP</a:t>
            </a:r>
          </a:p>
        </p:txBody>
      </p:sp>
      <p:sp>
        <p:nvSpPr>
          <p:cNvPr id="11267" name="Rectangle 3"/>
          <p:cNvSpPr>
            <a:spLocks noGrp="1" noChangeArrowheads="1"/>
          </p:cNvSpPr>
          <p:nvPr>
            <p:ph type="body" sz="half" idx="1"/>
          </p:nvPr>
        </p:nvSpPr>
        <p:spPr>
          <a:xfrm>
            <a:off x="685800" y="1828800"/>
            <a:ext cx="7924800" cy="4191000"/>
          </a:xfrm>
        </p:spPr>
        <p:txBody>
          <a:bodyPr/>
          <a:lstStyle/>
          <a:p>
            <a:pPr marL="533400" indent="-533400" eaLnBrk="1" hangingPunct="1">
              <a:lnSpc>
                <a:spcPct val="150000"/>
              </a:lnSpc>
            </a:pPr>
            <a:r>
              <a:rPr lang="de-DE" sz="3200" b="1" smtClean="0">
                <a:latin typeface="Arial" panose="020B0604020202020204" pitchFamily="34" charset="0"/>
                <a:cs typeface="Arial" panose="020B0604020202020204" pitchFamily="34" charset="0"/>
              </a:rPr>
              <a:t>Nhân trắc học </a:t>
            </a:r>
            <a:r>
              <a:rPr lang="de-DE" sz="3200" smtClean="0">
                <a:latin typeface="Arial" panose="020B0604020202020204" pitchFamily="34" charset="0"/>
                <a:cs typeface="Arial" panose="020B0604020202020204" pitchFamily="34" charset="0"/>
              </a:rPr>
              <a:t>(</a:t>
            </a:r>
            <a:r>
              <a:rPr lang="de-DE" sz="3200" b="1" u="sng" smtClean="0">
                <a:solidFill>
                  <a:srgbClr val="FF0000"/>
                </a:solidFill>
                <a:latin typeface="Arial" panose="020B0604020202020204" pitchFamily="34" charset="0"/>
                <a:cs typeface="Arial" panose="020B0604020202020204" pitchFamily="34" charset="0"/>
              </a:rPr>
              <a:t>A</a:t>
            </a:r>
            <a:r>
              <a:rPr lang="de-DE" sz="3200" smtClean="0">
                <a:latin typeface="Arial" panose="020B0604020202020204" pitchFamily="34" charset="0"/>
                <a:cs typeface="Arial" panose="020B0604020202020204" pitchFamily="34" charset="0"/>
              </a:rPr>
              <a:t>nthropometry).</a:t>
            </a:r>
          </a:p>
          <a:p>
            <a:pPr marL="533400" indent="-533400" eaLnBrk="1" hangingPunct="1">
              <a:lnSpc>
                <a:spcPct val="150000"/>
              </a:lnSpc>
            </a:pPr>
            <a:r>
              <a:rPr lang="de-DE" sz="3200" smtClean="0">
                <a:latin typeface="Arial" panose="020B0604020202020204" pitchFamily="34" charset="0"/>
                <a:cs typeface="Arial" panose="020B0604020202020204" pitchFamily="34" charset="0"/>
              </a:rPr>
              <a:t>Các chỉ số sinh hóa (</a:t>
            </a:r>
            <a:r>
              <a:rPr lang="en-AU" sz="3200" b="1" u="sng" smtClean="0">
                <a:solidFill>
                  <a:srgbClr val="FF0000"/>
                </a:solidFill>
                <a:latin typeface="Arial" panose="020B0604020202020204" pitchFamily="34" charset="0"/>
                <a:cs typeface="Arial" panose="020B0604020202020204" pitchFamily="34" charset="0"/>
              </a:rPr>
              <a:t>B</a:t>
            </a:r>
            <a:r>
              <a:rPr lang="en-AU" sz="3200" smtClean="0">
                <a:latin typeface="Arial" panose="020B0604020202020204" pitchFamily="34" charset="0"/>
                <a:cs typeface="Arial" panose="020B0604020202020204" pitchFamily="34" charset="0"/>
              </a:rPr>
              <a:t>iochemistry)</a:t>
            </a:r>
            <a:endParaRPr lang="de-DE" sz="3200" smtClean="0">
              <a:latin typeface="Arial" panose="020B0604020202020204" pitchFamily="34" charset="0"/>
              <a:cs typeface="Arial" panose="020B0604020202020204" pitchFamily="34" charset="0"/>
            </a:endParaRPr>
          </a:p>
          <a:p>
            <a:pPr marL="533400" indent="-533400" eaLnBrk="1" hangingPunct="1">
              <a:lnSpc>
                <a:spcPct val="150000"/>
              </a:lnSpc>
            </a:pPr>
            <a:r>
              <a:rPr lang="de-DE" sz="3200" smtClean="0">
                <a:latin typeface="Arial" panose="020B0604020202020204" pitchFamily="34" charset="0"/>
                <a:cs typeface="Arial" panose="020B0604020202020204" pitchFamily="34" charset="0"/>
              </a:rPr>
              <a:t>Khám lâm sàng (</a:t>
            </a:r>
            <a:r>
              <a:rPr lang="en-AU" sz="3200" b="1" u="sng" smtClean="0">
                <a:solidFill>
                  <a:srgbClr val="FF0000"/>
                </a:solidFill>
                <a:latin typeface="Arial" panose="020B0604020202020204" pitchFamily="34" charset="0"/>
                <a:cs typeface="Arial" panose="020B0604020202020204" pitchFamily="34" charset="0"/>
              </a:rPr>
              <a:t>C</a:t>
            </a:r>
            <a:r>
              <a:rPr lang="en-AU" sz="3200" smtClean="0">
                <a:latin typeface="Arial" panose="020B0604020202020204" pitchFamily="34" charset="0"/>
                <a:cs typeface="Arial" panose="020B0604020202020204" pitchFamily="34" charset="0"/>
              </a:rPr>
              <a:t>linical)</a:t>
            </a:r>
            <a:endParaRPr lang="en-US" sz="3200" smtClean="0">
              <a:latin typeface="Arial" panose="020B0604020202020204" pitchFamily="34" charset="0"/>
              <a:cs typeface="Arial" panose="020B0604020202020204" pitchFamily="34" charset="0"/>
            </a:endParaRPr>
          </a:p>
          <a:p>
            <a:pPr marL="533400" indent="-533400" eaLnBrk="1" hangingPunct="1">
              <a:lnSpc>
                <a:spcPct val="150000"/>
              </a:lnSpc>
            </a:pPr>
            <a:r>
              <a:rPr lang="de-DE" sz="3200" smtClean="0">
                <a:latin typeface="Arial" panose="020B0604020202020204" pitchFamily="34" charset="0"/>
                <a:cs typeface="Arial" panose="020B0604020202020204" pitchFamily="34" charset="0"/>
              </a:rPr>
              <a:t>Khẩu phần (</a:t>
            </a:r>
            <a:r>
              <a:rPr lang="en-AU" sz="3200" b="1" u="sng" smtClean="0">
                <a:solidFill>
                  <a:srgbClr val="FF0000"/>
                </a:solidFill>
                <a:latin typeface="Arial" panose="020B0604020202020204" pitchFamily="34" charset="0"/>
                <a:cs typeface="Arial" panose="020B0604020202020204" pitchFamily="34" charset="0"/>
              </a:rPr>
              <a:t>D</a:t>
            </a:r>
            <a:r>
              <a:rPr lang="en-AU" sz="3200" smtClean="0">
                <a:latin typeface="Arial" panose="020B0604020202020204" pitchFamily="34" charset="0"/>
                <a:cs typeface="Arial" panose="020B0604020202020204" pitchFamily="34" charset="0"/>
              </a:rPr>
              <a:t>iet)</a:t>
            </a:r>
            <a:endParaRPr lang="en-US" sz="3200" smtClean="0">
              <a:latin typeface="Arial" panose="020B0604020202020204" pitchFamily="34" charset="0"/>
              <a:cs typeface="Arial" panose="020B0604020202020204" pitchFamily="34" charset="0"/>
            </a:endParaRPr>
          </a:p>
          <a:p>
            <a:pPr marL="533400" indent="-533400" eaLnBrk="1" hangingPunct="1">
              <a:lnSpc>
                <a:spcPct val="150000"/>
              </a:lnSpc>
            </a:pPr>
            <a:r>
              <a:rPr lang="en-AU" sz="3200" smtClean="0">
                <a:latin typeface="Arial" panose="020B0604020202020204" pitchFamily="34" charset="0"/>
                <a:cs typeface="Arial" panose="020B0604020202020204" pitchFamily="34" charset="0"/>
              </a:rPr>
              <a:t>Các yếu tố sinh thái (</a:t>
            </a:r>
            <a:r>
              <a:rPr lang="en-AU" sz="3200" b="1" u="sng" smtClean="0">
                <a:solidFill>
                  <a:srgbClr val="FF0000"/>
                </a:solidFill>
                <a:latin typeface="Arial" panose="020B0604020202020204" pitchFamily="34" charset="0"/>
                <a:cs typeface="Arial" panose="020B0604020202020204" pitchFamily="34" charset="0"/>
              </a:rPr>
              <a:t>E</a:t>
            </a:r>
            <a:r>
              <a:rPr lang="en-AU" sz="3200" smtClean="0">
                <a:latin typeface="Arial" panose="020B0604020202020204" pitchFamily="34" charset="0"/>
                <a:cs typeface="Arial" panose="020B0604020202020204" pitchFamily="34" charset="0"/>
              </a:rPr>
              <a:t>nvironment)</a:t>
            </a:r>
            <a:endParaRPr lang="en-US" sz="3200" smtClean="0">
              <a:latin typeface="Arial" panose="020B0604020202020204" pitchFamily="34" charset="0"/>
              <a:cs typeface="Arial" panose="020B0604020202020204" pitchFamily="34" charset="0"/>
            </a:endParaRP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381000" y="195263"/>
            <a:ext cx="8229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46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rgbClr val="000000"/>
                </a:solidFill>
              </a:rPr>
              <a:t>Bảng 6. BMI và chiều cao theo tuổi của học sinh NỮ từ 5 - 19 tuổi</a:t>
            </a:r>
          </a:p>
          <a:p>
            <a:pPr algn="ctr"/>
            <a:endParaRPr lang="en-US" sz="2400"/>
          </a:p>
        </p:txBody>
      </p:sp>
      <p:graphicFrame>
        <p:nvGraphicFramePr>
          <p:cNvPr id="3" name="Table 2"/>
          <p:cNvGraphicFramePr>
            <a:graphicFrameLocks noGrp="1"/>
          </p:cNvGraphicFramePr>
          <p:nvPr/>
        </p:nvGraphicFramePr>
        <p:xfrm>
          <a:off x="381000" y="1554163"/>
          <a:ext cx="8458200" cy="4695825"/>
        </p:xfrm>
        <a:graphic>
          <a:graphicData uri="http://schemas.openxmlformats.org/drawingml/2006/table">
            <a:tbl>
              <a:tblPr/>
              <a:tblGrid>
                <a:gridCol w="914400"/>
                <a:gridCol w="838200"/>
                <a:gridCol w="685800"/>
                <a:gridCol w="685800"/>
                <a:gridCol w="838200"/>
                <a:gridCol w="685800"/>
                <a:gridCol w="685800"/>
                <a:gridCol w="685800"/>
                <a:gridCol w="838200"/>
                <a:gridCol w="838200"/>
                <a:gridCol w="762000"/>
              </a:tblGrid>
              <a:tr h="457200">
                <a:tc rowSpan="2">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Tuổi</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Tháng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tuổi</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BMI theo tuổi</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Chiều cao theo tuổi</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vMerge="1">
                  <a:txBody>
                    <a:bodyPr/>
                    <a:lstStyle/>
                    <a:p>
                      <a:endParaRPr lang="en-US"/>
                    </a:p>
                  </a:txBody>
                  <a:tcPr/>
                </a:tc>
                <a:tc vMerge="1">
                  <a:txBody>
                    <a:bodyPr/>
                    <a:lstStyle/>
                    <a:p>
                      <a:endParaRPr lang="en-US"/>
                    </a:p>
                  </a:txBody>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-3SD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7938"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Trung vị</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1 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-3SD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7938"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Trung vị</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2 SD</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61</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11.8</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95.3</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100.1</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109.6</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119.1</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11.8</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95.7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100.5</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110.1</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119.7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63</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11.8</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96.1</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101.0</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110.6</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120.3</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64</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11.8</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96.5</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101.4</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111.2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120.9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65</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19.0</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97.0</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101.9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111.7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121.5</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tuổi </a:t>
                      </a:r>
                    </a:p>
                    <a:p>
                      <a:pPr marL="0" marR="0" lvl="0" indent="17463"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 tháng</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66</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12.7</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15.2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16.9</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19.0</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97.4</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102.3</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112.2</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10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122.0</a:t>
                      </a:r>
                    </a:p>
                  </a:txBody>
                  <a:tcPr marL="65056" marR="650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144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9144000"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04800" y="1524000"/>
          <a:ext cx="8534400" cy="4724400"/>
        </p:xfrm>
        <a:graphic>
          <a:graphicData uri="http://schemas.openxmlformats.org/drawingml/2006/table">
            <a:tbl>
              <a:tblPr/>
              <a:tblGrid>
                <a:gridCol w="762000"/>
                <a:gridCol w="1905000"/>
                <a:gridCol w="914400"/>
                <a:gridCol w="914400"/>
                <a:gridCol w="990600"/>
                <a:gridCol w="3047999"/>
              </a:tblGrid>
              <a:tr h="987956">
                <a:tc>
                  <a:txBody>
                    <a:bodyPr/>
                    <a:lstStyle/>
                    <a:p>
                      <a:pPr algn="ctr" rtl="0" fontAlgn="ctr"/>
                      <a:r>
                        <a:rPr lang="en-US" sz="2400" b="1" i="0" u="none" strike="noStrike">
                          <a:solidFill>
                            <a:srgbClr val="000000"/>
                          </a:solidFill>
                          <a:latin typeface="Arial"/>
                        </a:rPr>
                        <a:t>Giới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latin typeface="Arial"/>
                        </a:rPr>
                        <a:t>Tuổi (y</a:t>
                      </a:r>
                      <a:r>
                        <a:rPr lang="en-US" sz="2400" b="1" i="0" u="none" strike="noStrike" smtClean="0">
                          <a:solidFill>
                            <a:srgbClr val="000000"/>
                          </a:solidFill>
                          <a:latin typeface="Arial"/>
                        </a:rPr>
                        <a:t>)</a:t>
                      </a:r>
                    </a:p>
                    <a:p>
                      <a:pPr algn="ctr" rtl="0" fontAlgn="ctr"/>
                      <a:r>
                        <a:rPr lang="en-US" sz="2400" b="1" i="0" u="none" strike="noStrike" smtClean="0">
                          <a:solidFill>
                            <a:srgbClr val="000000"/>
                          </a:solidFill>
                          <a:latin typeface="Arial"/>
                        </a:rPr>
                        <a:t>Tháng</a:t>
                      </a:r>
                      <a:r>
                        <a:rPr lang="en-US" sz="2400" b="1" i="0" u="none" strike="noStrike" baseline="0" smtClean="0">
                          <a:solidFill>
                            <a:srgbClr val="000000"/>
                          </a:solidFill>
                          <a:latin typeface="Arial"/>
                        </a:rPr>
                        <a:t> (m)</a:t>
                      </a:r>
                      <a:endParaRPr lang="en-US" sz="2400" b="1"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latin typeface="Arial"/>
                        </a:rPr>
                        <a:t>CN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smtClean="0">
                          <a:solidFill>
                            <a:srgbClr val="000000"/>
                          </a:solidFill>
                          <a:latin typeface="Arial"/>
                        </a:rPr>
                        <a:t>CC</a:t>
                      </a:r>
                      <a:endParaRPr lang="en-US" sz="2400" b="1"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latin typeface="Arial"/>
                        </a:rPr>
                        <a:t>BMI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latin typeface="Arial"/>
                        </a:rPr>
                        <a:t>Đánh giá</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Nam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6y 2m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19,8</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112,1</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15,8</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vi-VN" sz="2400" b="0" i="0" u="none" strike="noStrike">
                          <a:solidFill>
                            <a:srgbClr val="000000"/>
                          </a:solidFill>
                          <a:latin typeface="Arial"/>
                        </a:rPr>
                        <a:t>Bình thường</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Nữ</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6y 5m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18,7</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102,0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18,0</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SDD </a:t>
                      </a:r>
                      <a:r>
                        <a:rPr lang="en-US" sz="2400" b="0" i="0" u="none" strike="noStrike" smtClean="0">
                          <a:solidFill>
                            <a:srgbClr val="000000"/>
                          </a:solidFill>
                          <a:latin typeface="Arial"/>
                        </a:rPr>
                        <a:t>TC, </a:t>
                      </a:r>
                      <a:r>
                        <a:rPr lang="en-US" sz="2400" b="0" i="0" u="none" strike="noStrike">
                          <a:solidFill>
                            <a:srgbClr val="000000"/>
                          </a:solidFill>
                          <a:latin typeface="Arial"/>
                        </a:rPr>
                        <a:t>thừa cân</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Nam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6y 9m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15,0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104,0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13,9</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SDD thấp </a:t>
                      </a:r>
                      <a:r>
                        <a:rPr lang="en-US" sz="2400" b="0" i="0" u="none" strike="noStrike" smtClean="0">
                          <a:solidFill>
                            <a:srgbClr val="000000"/>
                          </a:solidFill>
                          <a:latin typeface="Arial"/>
                        </a:rPr>
                        <a:t>còi nặng</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Nam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10y 3m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35,2</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142,3</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17,4</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vi-VN" sz="2400" b="0" i="0" u="none" strike="noStrike">
                          <a:solidFill>
                            <a:srgbClr val="000000"/>
                          </a:solidFill>
                          <a:latin typeface="Arial"/>
                        </a:rPr>
                        <a:t>Bình thường</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Nữ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16y 1m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52,0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146,4</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24,3</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SDD </a:t>
                      </a:r>
                      <a:r>
                        <a:rPr lang="en-US" sz="2400" b="0" i="0" u="none" strike="noStrike" smtClean="0">
                          <a:solidFill>
                            <a:srgbClr val="000000"/>
                          </a:solidFill>
                          <a:latin typeface="Arial"/>
                        </a:rPr>
                        <a:t>TC, </a:t>
                      </a:r>
                      <a:r>
                        <a:rPr lang="en-US" sz="2400" b="0" i="0" u="none" strike="noStrike">
                          <a:solidFill>
                            <a:srgbClr val="000000"/>
                          </a:solidFill>
                          <a:latin typeface="Arial"/>
                        </a:rPr>
                        <a:t>thừa cân</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Nữ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13y 10m</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37,8</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158,2</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15,1</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SDD</a:t>
                      </a:r>
                      <a:r>
                        <a:rPr lang="en-US" sz="2400" b="0" i="0" u="none" strike="noStrike" baseline="0" smtClean="0">
                          <a:solidFill>
                            <a:srgbClr val="000000"/>
                          </a:solidFill>
                          <a:latin typeface="Arial"/>
                        </a:rPr>
                        <a:t> gầy còm</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78">
                <a:tc>
                  <a:txBody>
                    <a:bodyPr/>
                    <a:lstStyle/>
                    <a:p>
                      <a:pPr algn="ctr" rtl="0" fontAlgn="ctr"/>
                      <a:r>
                        <a:rPr lang="en-US" sz="2400" b="0" i="0" u="none" strike="noStrike">
                          <a:solidFill>
                            <a:srgbClr val="000000"/>
                          </a:solidFill>
                          <a:latin typeface="Arial"/>
                        </a:rPr>
                        <a:t>Nữ</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16y 2m </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50,0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smtClean="0">
                          <a:solidFill>
                            <a:srgbClr val="000000"/>
                          </a:solidFill>
                          <a:latin typeface="Arial"/>
                        </a:rPr>
                        <a:t>160,0</a:t>
                      </a:r>
                      <a:endParaRPr lang="en-US" sz="2400" b="0" i="0" u="none" strike="noStrike">
                        <a:solidFill>
                          <a:srgbClr val="000000"/>
                        </a:solidFill>
                        <a:latin typeface="Arial"/>
                      </a:endParaRP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a:solidFill>
                            <a:srgbClr val="000000"/>
                          </a:solidFill>
                          <a:latin typeface="Arial"/>
                        </a:rPr>
                        <a:t>19,5</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vi-VN" sz="2400" b="0" i="0" u="none" strike="noStrike">
                          <a:solidFill>
                            <a:srgbClr val="000000"/>
                          </a:solidFill>
                          <a:latin typeface="Arial"/>
                        </a:rPr>
                        <a:t>Bình thường</a:t>
                      </a:r>
                    </a:p>
                  </a:txBody>
                  <a:tcPr marL="8775" marR="8775" marT="87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Rectangle 20"/>
          <p:cNvSpPr/>
          <p:nvPr/>
        </p:nvSpPr>
        <p:spPr>
          <a:xfrm>
            <a:off x="5791200" y="2514600"/>
            <a:ext cx="2819400" cy="557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
          <p:cNvSpPr txBox="1">
            <a:spLocks noRot="1" noChangeArrowheads="1"/>
          </p:cNvSpPr>
          <p:nvPr/>
        </p:nvSpPr>
        <p:spPr bwMode="auto">
          <a:xfrm>
            <a:off x="457200" y="228600"/>
            <a:ext cx="8229600" cy="762000"/>
          </a:xfrm>
          <a:prstGeom prst="rect">
            <a:avLst/>
          </a:prstGeom>
          <a:noFill/>
          <a:ln w="9525">
            <a:noFill/>
            <a:miter lim="800000"/>
            <a:headEnd/>
            <a:tailEnd/>
          </a:ln>
        </p:spPr>
        <p:txBody>
          <a:bodyPr anchor="b"/>
          <a:lstStyle/>
          <a:p>
            <a:pPr>
              <a:defRPr/>
            </a:pPr>
            <a:r>
              <a:rPr lang="en-US" sz="3200" b="1" kern="0">
                <a:solidFill>
                  <a:srgbClr val="FF0000"/>
                </a:solidFill>
                <a:latin typeface="Arial" charset="0"/>
                <a:ea typeface="+mj-ea"/>
                <a:cs typeface="+mj-cs"/>
              </a:rPr>
              <a:t>THỰC TẬP ĐÁNH GIÁ TTDD</a:t>
            </a:r>
          </a:p>
        </p:txBody>
      </p:sp>
      <p:sp>
        <p:nvSpPr>
          <p:cNvPr id="10" name="Rectangle 9"/>
          <p:cNvSpPr/>
          <p:nvPr/>
        </p:nvSpPr>
        <p:spPr>
          <a:xfrm>
            <a:off x="5791200" y="3048000"/>
            <a:ext cx="2819400" cy="557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791200" y="3581400"/>
            <a:ext cx="2819400" cy="557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791200" y="4114800"/>
            <a:ext cx="2819400" cy="557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791200" y="4624388"/>
            <a:ext cx="2819400" cy="557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791200" y="5157788"/>
            <a:ext cx="2819400" cy="557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791200" y="5691188"/>
            <a:ext cx="2819400" cy="557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0" nodeType="clickEffect">
                                  <p:stCondLst>
                                    <p:cond delay="0"/>
                                  </p:stCondLst>
                                  <p:childTnLst>
                                    <p:animEffect transition="out" filter="box(i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latin typeface="Arial" panose="020B0604020202020204" pitchFamily="34" charset="0"/>
                <a:cs typeface="Arial" panose="020B0604020202020204" pitchFamily="34" charset="0"/>
              </a:rPr>
              <a:t>KẾT LUẬN</a:t>
            </a:r>
          </a:p>
        </p:txBody>
      </p:sp>
      <p:sp>
        <p:nvSpPr>
          <p:cNvPr id="43011" name="Content Placeholder 4"/>
          <p:cNvSpPr>
            <a:spLocks noGrp="1"/>
          </p:cNvSpPr>
          <p:nvPr>
            <p:ph idx="1"/>
          </p:nvPr>
        </p:nvSpPr>
        <p:spPr>
          <a:xfrm>
            <a:off x="381000" y="1295400"/>
            <a:ext cx="8458200" cy="4495800"/>
          </a:xfrm>
        </p:spPr>
        <p:txBody>
          <a:bodyPr/>
          <a:lstStyle/>
          <a:p>
            <a:pPr>
              <a:lnSpc>
                <a:spcPct val="130000"/>
              </a:lnSpc>
              <a:spcBef>
                <a:spcPts val="1200"/>
              </a:spcBef>
            </a:pPr>
            <a:r>
              <a:rPr lang="en-US" sz="2600" smtClean="0">
                <a:latin typeface="Arial" panose="020B0604020202020204" pitchFamily="34" charset="0"/>
                <a:cs typeface="Arial" panose="020B0604020202020204" pitchFamily="34" charset="0"/>
              </a:rPr>
              <a:t>Đánh giá TTDD qua phương pháp đo nhân trắc dễ thực hiện và có ý nghĩa ứng dụng.</a:t>
            </a:r>
          </a:p>
          <a:p>
            <a:pPr>
              <a:lnSpc>
                <a:spcPct val="130000"/>
              </a:lnSpc>
              <a:spcBef>
                <a:spcPts val="1200"/>
              </a:spcBef>
            </a:pPr>
            <a:r>
              <a:rPr lang="en-US" sz="2600" smtClean="0">
                <a:latin typeface="Arial" panose="020B0604020202020204" pitchFamily="34" charset="0"/>
                <a:cs typeface="Arial" panose="020B0604020202020204" pitchFamily="34" charset="0"/>
              </a:rPr>
              <a:t>Các dữ liệu cần có với trẻ: giới, tháng tuổi, cân nặng và chiều cao, quần thể tham khảo của WHO.</a:t>
            </a:r>
          </a:p>
          <a:p>
            <a:pPr eaLnBrk="1" hangingPunct="1">
              <a:lnSpc>
                <a:spcPct val="130000"/>
              </a:lnSpc>
              <a:spcBef>
                <a:spcPts val="1200"/>
              </a:spcBef>
            </a:pPr>
            <a:r>
              <a:rPr lang="en-US" sz="2600" smtClean="0">
                <a:latin typeface="Arial" panose="020B0604020202020204" pitchFamily="34" charset="0"/>
                <a:cs typeface="Arial" panose="020B0604020202020204" pitchFamily="34" charset="0"/>
              </a:rPr>
              <a:t>Đánh giá TTDD: </a:t>
            </a:r>
          </a:p>
          <a:p>
            <a:pPr eaLnBrk="1" hangingPunct="1">
              <a:lnSpc>
                <a:spcPct val="130000"/>
              </a:lnSpc>
              <a:spcBef>
                <a:spcPts val="1200"/>
              </a:spcBef>
              <a:buFontTx/>
              <a:buNone/>
            </a:pPr>
            <a:r>
              <a:rPr lang="en-US" sz="2600" smtClean="0">
                <a:latin typeface="Arial" panose="020B0604020202020204" pitchFamily="34" charset="0"/>
                <a:cs typeface="Arial" panose="020B0604020202020204" pitchFamily="34" charset="0"/>
              </a:rPr>
              <a:t>	Trẻ &lt; 5 tuổi sử dụng WHO 2005 và theo 3 chỉ số CN/T, CC/T và CN/CC; </a:t>
            </a:r>
          </a:p>
          <a:p>
            <a:pPr eaLnBrk="1" hangingPunct="1">
              <a:lnSpc>
                <a:spcPct val="130000"/>
              </a:lnSpc>
              <a:spcBef>
                <a:spcPts val="1200"/>
              </a:spcBef>
              <a:buFontTx/>
              <a:buNone/>
            </a:pPr>
            <a:r>
              <a:rPr lang="en-US" sz="2600" smtClean="0">
                <a:latin typeface="Arial" panose="020B0604020202020204" pitchFamily="34" charset="0"/>
                <a:cs typeface="Arial" panose="020B0604020202020204" pitchFamily="34" charset="0"/>
              </a:rPr>
              <a:t>	Trẻ 5 - 19 tuổi sử dụng WHO 2007 và theo chỉ số BMI/T và CC/T;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44958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85800"/>
            <a:ext cx="1831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9" descr="chantran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071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1524000" y="228600"/>
            <a:ext cx="6621463" cy="685800"/>
          </a:xfrm>
          <a:noFill/>
        </p:spPr>
        <p:txBody>
          <a:bodyPr/>
          <a:lstStyle/>
          <a:p>
            <a:pPr eaLnBrk="1" hangingPunct="1"/>
            <a:r>
              <a:rPr lang="en-US" b="1" smtClean="0">
                <a:solidFill>
                  <a:srgbClr val="FF0000"/>
                </a:solidFill>
                <a:latin typeface="Arial" panose="020B0604020202020204" pitchFamily="34" charset="0"/>
              </a:rPr>
              <a:t>NHÂN TRẮC HỌC</a:t>
            </a:r>
          </a:p>
        </p:txBody>
      </p:sp>
      <p:sp>
        <p:nvSpPr>
          <p:cNvPr id="13315" name="Text Box 85"/>
          <p:cNvSpPr txBox="1">
            <a:spLocks noChangeArrowheads="1"/>
          </p:cNvSpPr>
          <p:nvPr/>
        </p:nvSpPr>
        <p:spPr bwMode="auto">
          <a:xfrm>
            <a:off x="533400" y="1447800"/>
            <a:ext cx="8610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971550" indent="-5143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vi-VN" sz="3200" b="1" i="1">
                <a:solidFill>
                  <a:srgbClr val="FF0000"/>
                </a:solidFill>
              </a:rPr>
              <a:t>Nhân trắc học: </a:t>
            </a:r>
            <a:r>
              <a:rPr lang="vi-VN" sz="3200"/>
              <a:t>phương pháp đo các kích thước của cơ thể</a:t>
            </a:r>
          </a:p>
          <a:p>
            <a:pPr eaLnBrk="1" hangingPunct="1">
              <a:lnSpc>
                <a:spcPct val="150000"/>
              </a:lnSpc>
            </a:pPr>
            <a:r>
              <a:rPr lang="vi-VN" sz="3200" b="1" i="1">
                <a:solidFill>
                  <a:srgbClr val="FF0000"/>
                </a:solidFill>
              </a:rPr>
              <a:t>Các kích thước nhân trắc:</a:t>
            </a:r>
            <a:endParaRPr lang="vi-VN" sz="3200" b="1" i="1">
              <a:solidFill>
                <a:srgbClr val="00B050"/>
              </a:solidFill>
            </a:endParaRPr>
          </a:p>
          <a:p>
            <a:pPr lvl="1" eaLnBrk="1" hangingPunct="1">
              <a:lnSpc>
                <a:spcPct val="130000"/>
              </a:lnSpc>
              <a:buFont typeface="Arial" panose="020B0604020202020204" pitchFamily="34" charset="0"/>
              <a:buChar char="•"/>
            </a:pPr>
            <a:r>
              <a:rPr lang="en-US" sz="3200" b="1">
                <a:solidFill>
                  <a:srgbClr val="00B050"/>
                </a:solidFill>
              </a:rPr>
              <a:t> Cân nặng</a:t>
            </a:r>
          </a:p>
          <a:p>
            <a:pPr lvl="1" eaLnBrk="1" hangingPunct="1">
              <a:lnSpc>
                <a:spcPct val="130000"/>
              </a:lnSpc>
              <a:buFont typeface="Arial" panose="020B0604020202020204" pitchFamily="34" charset="0"/>
              <a:buChar char="•"/>
            </a:pPr>
            <a:r>
              <a:rPr lang="en-US" sz="3200" b="1">
                <a:solidFill>
                  <a:srgbClr val="00B050"/>
                </a:solidFill>
              </a:rPr>
              <a:t> Chiều cao/chiều dài nằm</a:t>
            </a:r>
          </a:p>
          <a:p>
            <a:pPr lvl="1" eaLnBrk="1" hangingPunct="1">
              <a:lnSpc>
                <a:spcPct val="130000"/>
              </a:lnSpc>
              <a:buFont typeface="Arial" panose="020B0604020202020204" pitchFamily="34" charset="0"/>
              <a:buChar char="•"/>
            </a:pPr>
            <a:r>
              <a:rPr lang="en-US" sz="3200"/>
              <a:t> Vòng cánh tay</a:t>
            </a:r>
          </a:p>
          <a:p>
            <a:pPr lvl="1" eaLnBrk="1" hangingPunct="1">
              <a:lnSpc>
                <a:spcPct val="130000"/>
              </a:lnSpc>
              <a:buFont typeface="Arial" panose="020B0604020202020204" pitchFamily="34" charset="0"/>
              <a:buChar char="•"/>
            </a:pPr>
            <a:r>
              <a:rPr lang="vi-VN" sz="3200"/>
              <a:t> Bề dầy nếp gấp da (lớp mỡ dưới da)...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calcmode="lin" valueType="num">
                                      <p:cBhvr additive="base">
                                        <p:cTn id="17"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 calcmode="lin" valueType="num">
                                      <p:cBhvr additive="base">
                                        <p:cTn id="2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315">
                                            <p:txEl>
                                              <p:pRg st="5" end="5"/>
                                            </p:txEl>
                                          </p:spTgt>
                                        </p:tgtEl>
                                        <p:attrNameLst>
                                          <p:attrName>style.visibility</p:attrName>
                                        </p:attrNameLst>
                                      </p:cBhvr>
                                      <p:to>
                                        <p:strVal val="visible"/>
                                      </p:to>
                                    </p:set>
                                    <p:anim calcmode="lin" valueType="num">
                                      <p:cBhvr additive="base">
                                        <p:cTn id="29"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52400" y="347663"/>
            <a:ext cx="8839200" cy="566737"/>
          </a:xfrm>
        </p:spPr>
        <p:txBody>
          <a:bodyPr anchor="ctr"/>
          <a:lstStyle/>
          <a:p>
            <a:pPr eaLnBrk="1" hangingPunct="1"/>
            <a:r>
              <a:rPr lang="en-US" sz="2800" b="1" smtClean="0">
                <a:latin typeface="Arial" panose="020B0604020202020204" pitchFamily="34" charset="0"/>
                <a:cs typeface="Arial" panose="020B0604020202020204" pitchFamily="34" charset="0"/>
              </a:rPr>
              <a:t>DỮ KIỆN CẦN CÓ TRONG ĐÁNH GIÁ TTDD Ở TRẺ</a:t>
            </a:r>
          </a:p>
        </p:txBody>
      </p:sp>
      <p:sp>
        <p:nvSpPr>
          <p:cNvPr id="16387" name="AutoShape 6"/>
          <p:cNvSpPr>
            <a:spLocks noChangeArrowheads="1"/>
          </p:cNvSpPr>
          <p:nvPr>
            <p:ph type="body" idx="4294967295"/>
          </p:nvPr>
        </p:nvSpPr>
        <p:spPr>
          <a:xfrm>
            <a:off x="1371600" y="2514600"/>
            <a:ext cx="6172200" cy="723900"/>
          </a:xfrm>
          <a:prstGeom prst="roundRect">
            <a:avLst>
              <a:gd name="adj" fmla="val 16667"/>
            </a:avLst>
          </a:prstGeom>
          <a:solidFill>
            <a:srgbClr val="0070C0"/>
          </a:solidFill>
          <a:ln>
            <a:solidFill>
              <a:schemeClr val="tx1"/>
            </a:solidFill>
            <a:round/>
            <a:headEnd/>
            <a:tailEnd/>
          </a:ln>
        </p:spPr>
        <p:txBody>
          <a:bodyPr anchor="ctr"/>
          <a:lstStyle/>
          <a:p>
            <a:pPr algn="ctr" eaLnBrk="1" hangingPunct="1">
              <a:buFontTx/>
              <a:buNone/>
            </a:pPr>
            <a:r>
              <a:rPr lang="en-US" sz="2800" b="1" smtClean="0">
                <a:solidFill>
                  <a:schemeClr val="bg1"/>
                </a:solidFill>
                <a:latin typeface="Arial" panose="020B0604020202020204" pitchFamily="34" charset="0"/>
                <a:cs typeface="Arial" panose="020B0604020202020204" pitchFamily="34" charset="0"/>
              </a:rPr>
              <a:t>GIỚI</a:t>
            </a:r>
          </a:p>
        </p:txBody>
      </p:sp>
      <p:sp>
        <p:nvSpPr>
          <p:cNvPr id="16388" name="AutoShape 7"/>
          <p:cNvSpPr>
            <a:spLocks noChangeArrowheads="1"/>
          </p:cNvSpPr>
          <p:nvPr/>
        </p:nvSpPr>
        <p:spPr bwMode="auto">
          <a:xfrm>
            <a:off x="1371600" y="3505200"/>
            <a:ext cx="6153150" cy="762000"/>
          </a:xfrm>
          <a:prstGeom prst="roundRect">
            <a:avLst>
              <a:gd name="adj" fmla="val 16667"/>
            </a:avLst>
          </a:prstGeom>
          <a:solidFill>
            <a:srgbClr val="92D050"/>
          </a:solidFill>
          <a:ln w="9525">
            <a:solidFill>
              <a:schemeClr val="tx1"/>
            </a:solidFill>
            <a:round/>
            <a:headEnd/>
            <a:tailEnd/>
          </a:ln>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2800" b="1">
                <a:solidFill>
                  <a:srgbClr val="391189"/>
                </a:solidFill>
              </a:rPr>
              <a:t>CÂN NẶNG</a:t>
            </a:r>
          </a:p>
        </p:txBody>
      </p:sp>
      <p:sp>
        <p:nvSpPr>
          <p:cNvPr id="16389" name="AutoShape 8"/>
          <p:cNvSpPr>
            <a:spLocks noChangeArrowheads="1"/>
          </p:cNvSpPr>
          <p:nvPr/>
        </p:nvSpPr>
        <p:spPr bwMode="auto">
          <a:xfrm>
            <a:off x="1447800" y="4495800"/>
            <a:ext cx="6096000" cy="762000"/>
          </a:xfrm>
          <a:prstGeom prst="roundRect">
            <a:avLst>
              <a:gd name="adj" fmla="val 16667"/>
            </a:avLst>
          </a:prstGeom>
          <a:solidFill>
            <a:schemeClr val="accent1"/>
          </a:solidFill>
          <a:ln w="9525">
            <a:solidFill>
              <a:schemeClr val="tx1"/>
            </a:solidFill>
            <a:round/>
            <a:headEnd/>
            <a:tailEnd/>
          </a:ln>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2800" b="1">
                <a:solidFill>
                  <a:srgbClr val="FFFF00"/>
                </a:solidFill>
              </a:rPr>
              <a:t>CHIỀU DÀI/ CHIỀU CAO</a:t>
            </a:r>
          </a:p>
        </p:txBody>
      </p:sp>
      <p:sp>
        <p:nvSpPr>
          <p:cNvPr id="16390" name="AutoShape 6"/>
          <p:cNvSpPr>
            <a:spLocks noChangeArrowheads="1"/>
          </p:cNvSpPr>
          <p:nvPr/>
        </p:nvSpPr>
        <p:spPr bwMode="auto">
          <a:xfrm>
            <a:off x="1371600" y="1557338"/>
            <a:ext cx="6153150" cy="728662"/>
          </a:xfrm>
          <a:prstGeom prst="roundRect">
            <a:avLst>
              <a:gd name="adj" fmla="val 16667"/>
            </a:avLst>
          </a:prstGeom>
          <a:solidFill>
            <a:srgbClr val="F28292"/>
          </a:solidFill>
          <a:ln w="9525">
            <a:solidFill>
              <a:schemeClr val="tx1"/>
            </a:solidFill>
            <a:round/>
            <a:headEnd/>
            <a:tailEnd/>
          </a:ln>
        </p:spPr>
        <p:txBody>
          <a:bodyPr anchor="ctr"/>
          <a:lstStyle>
            <a:lvl1pPr marL="273050" indent="-2730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SzPct val="85000"/>
            </a:pPr>
            <a:r>
              <a:rPr lang="en-US" sz="2800" b="1">
                <a:solidFill>
                  <a:srgbClr val="391189"/>
                </a:solidFill>
              </a:rPr>
              <a:t>TUỔI</a:t>
            </a:r>
          </a:p>
        </p:txBody>
      </p:sp>
      <p:sp>
        <p:nvSpPr>
          <p:cNvPr id="16391" name="AutoShape 8"/>
          <p:cNvSpPr>
            <a:spLocks noChangeArrowheads="1"/>
          </p:cNvSpPr>
          <p:nvPr/>
        </p:nvSpPr>
        <p:spPr bwMode="auto">
          <a:xfrm>
            <a:off x="1447800" y="5486400"/>
            <a:ext cx="6124575" cy="738188"/>
          </a:xfrm>
          <a:prstGeom prst="roundRect">
            <a:avLst>
              <a:gd name="adj" fmla="val 16667"/>
            </a:avLst>
          </a:prstGeom>
          <a:solidFill>
            <a:srgbClr val="FFFF00"/>
          </a:solidFill>
          <a:ln w="9525">
            <a:solidFill>
              <a:schemeClr val="tx1"/>
            </a:solidFill>
            <a:round/>
            <a:headEnd/>
            <a:tailEnd/>
          </a:ln>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2800" b="1">
                <a:solidFill>
                  <a:srgbClr val="DB0725"/>
                </a:solidFill>
              </a:rPr>
              <a:t>CHUẨN ĐÁNH GIÁ</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bg/>
                                          </p:spTgt>
                                        </p:tgtEl>
                                        <p:attrNameLst>
                                          <p:attrName>style.visibility</p:attrName>
                                        </p:attrNameLst>
                                      </p:cBhvr>
                                      <p:to>
                                        <p:strVal val="visible"/>
                                      </p:to>
                                    </p:set>
                                    <p:animEffect transition="in" filter="fade">
                                      <p:cBhvr>
                                        <p:cTn id="7" dur="2000"/>
                                        <p:tgtEl>
                                          <p:spTgt spid="1639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xEl>
                                              <p:pRg st="0" end="0"/>
                                            </p:txEl>
                                          </p:spTgt>
                                        </p:tgtEl>
                                        <p:attrNameLst>
                                          <p:attrName>style.visibility</p:attrName>
                                        </p:attrNameLst>
                                      </p:cBhvr>
                                      <p:to>
                                        <p:strVal val="visible"/>
                                      </p:to>
                                    </p:set>
                                    <p:animEffect transition="in" filter="fade">
                                      <p:cBhvr>
                                        <p:cTn id="10" dur="2000"/>
                                        <p:tgtEl>
                                          <p:spTgt spid="1639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bg/>
                                          </p:spTgt>
                                        </p:tgtEl>
                                        <p:attrNameLst>
                                          <p:attrName>style.visibility</p:attrName>
                                        </p:attrNameLst>
                                      </p:cBhvr>
                                      <p:to>
                                        <p:strVal val="visible"/>
                                      </p:to>
                                    </p:set>
                                    <p:animEffect transition="in" filter="fade">
                                      <p:cBhvr>
                                        <p:cTn id="13" dur="2000"/>
                                        <p:tgtEl>
                                          <p:spTgt spid="1638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fade">
                                      <p:cBhvr>
                                        <p:cTn id="16" dur="2000"/>
                                        <p:tgtEl>
                                          <p:spTgt spid="1638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8">
                                            <p:bg/>
                                          </p:spTgt>
                                        </p:tgtEl>
                                        <p:attrNameLst>
                                          <p:attrName>style.visibility</p:attrName>
                                        </p:attrNameLst>
                                      </p:cBhvr>
                                      <p:to>
                                        <p:strVal val="visible"/>
                                      </p:to>
                                    </p:set>
                                    <p:animEffect transition="in" filter="fade">
                                      <p:cBhvr>
                                        <p:cTn id="19" dur="2000"/>
                                        <p:tgtEl>
                                          <p:spTgt spid="16388">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8">
                                            <p:txEl>
                                              <p:pRg st="0" end="0"/>
                                            </p:txEl>
                                          </p:spTgt>
                                        </p:tgtEl>
                                        <p:attrNameLst>
                                          <p:attrName>style.visibility</p:attrName>
                                        </p:attrNameLst>
                                      </p:cBhvr>
                                      <p:to>
                                        <p:strVal val="visible"/>
                                      </p:to>
                                    </p:set>
                                    <p:animEffect transition="in" filter="fade">
                                      <p:cBhvr>
                                        <p:cTn id="22" dur="2000"/>
                                        <p:tgtEl>
                                          <p:spTgt spid="1638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9">
                                            <p:bg/>
                                          </p:spTgt>
                                        </p:tgtEl>
                                        <p:attrNameLst>
                                          <p:attrName>style.visibility</p:attrName>
                                        </p:attrNameLst>
                                      </p:cBhvr>
                                      <p:to>
                                        <p:strVal val="visible"/>
                                      </p:to>
                                    </p:set>
                                    <p:animEffect transition="in" filter="fade">
                                      <p:cBhvr>
                                        <p:cTn id="25" dur="2000"/>
                                        <p:tgtEl>
                                          <p:spTgt spid="16389">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389">
                                            <p:txEl>
                                              <p:pRg st="0" end="0"/>
                                            </p:txEl>
                                          </p:spTgt>
                                        </p:tgtEl>
                                        <p:attrNameLst>
                                          <p:attrName>style.visibility</p:attrName>
                                        </p:attrNameLst>
                                      </p:cBhvr>
                                      <p:to>
                                        <p:strVal val="visible"/>
                                      </p:to>
                                    </p:set>
                                    <p:animEffect transition="in" filter="fade">
                                      <p:cBhvr>
                                        <p:cTn id="28" dur="2000"/>
                                        <p:tgtEl>
                                          <p:spTgt spid="1638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391">
                                            <p:bg/>
                                          </p:spTgt>
                                        </p:tgtEl>
                                        <p:attrNameLst>
                                          <p:attrName>style.visibility</p:attrName>
                                        </p:attrNameLst>
                                      </p:cBhvr>
                                      <p:to>
                                        <p:strVal val="visible"/>
                                      </p:to>
                                    </p:set>
                                    <p:animEffect transition="in" filter="fade">
                                      <p:cBhvr>
                                        <p:cTn id="31" dur="2000"/>
                                        <p:tgtEl>
                                          <p:spTgt spid="16391">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391">
                                            <p:txEl>
                                              <p:pRg st="0" end="0"/>
                                            </p:txEl>
                                          </p:spTgt>
                                        </p:tgtEl>
                                        <p:attrNameLst>
                                          <p:attrName>style.visibility</p:attrName>
                                        </p:attrNameLst>
                                      </p:cBhvr>
                                      <p:to>
                                        <p:strVal val="visible"/>
                                      </p:to>
                                    </p:set>
                                    <p:animEffect transition="in" filter="fade">
                                      <p:cBhvr>
                                        <p:cTn id="34" dur="20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allAtOnce" animBg="1"/>
      <p:bldP spid="16388" grpId="0" build="allAtOnce" animBg="1"/>
      <p:bldP spid="16389" grpId="0" build="allAtOnce" animBg="1"/>
      <p:bldP spid="16390" grpId="0" build="allAtOnce" animBg="1"/>
      <p:bldP spid="1639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33400" y="1371600"/>
            <a:ext cx="8610600" cy="4876800"/>
          </a:xfrm>
        </p:spPr>
        <p:txBody>
          <a:bodyPr/>
          <a:lstStyle/>
          <a:p>
            <a:pPr eaLnBrk="1" hangingPunct="1"/>
            <a:r>
              <a:rPr lang="en-US" sz="2800" i="1" smtClean="0">
                <a:latin typeface="Arial" panose="020B0604020202020204" pitchFamily="34" charset="0"/>
                <a:cs typeface="Arial" panose="020B0604020202020204" pitchFamily="34" charset="0"/>
              </a:rPr>
              <a:t>Muốn tính tuổi cần phải biết:</a:t>
            </a:r>
          </a:p>
          <a:p>
            <a:pPr lvl="1" eaLnBrk="1" hangingPunct="1"/>
            <a:r>
              <a:rPr lang="vi-VN" sz="2800" smtClean="0">
                <a:latin typeface="Arial" panose="020B0604020202020204" pitchFamily="34" charset="0"/>
                <a:cs typeface="Arial" panose="020B0604020202020204" pitchFamily="34" charset="0"/>
              </a:rPr>
              <a:t>Ng</a:t>
            </a:r>
            <a:r>
              <a:rPr lang="en-US" sz="2800" smtClean="0">
                <a:latin typeface="Arial" panose="020B0604020202020204" pitchFamily="34" charset="0"/>
                <a:cs typeface="Arial" panose="020B0604020202020204" pitchFamily="34" charset="0"/>
              </a:rPr>
              <a:t>ày</a:t>
            </a:r>
            <a:r>
              <a:rPr lang="vi-VN" sz="2800" smtClean="0">
                <a:latin typeface="Arial" panose="020B0604020202020204" pitchFamily="34" charset="0"/>
                <a:cs typeface="Arial" panose="020B0604020202020204" pitchFamily="34" charset="0"/>
              </a:rPr>
              <a:t> tháng năm sinh</a:t>
            </a:r>
            <a:r>
              <a:rPr lang="en-US" sz="2800" smtClean="0">
                <a:latin typeface="Arial" panose="020B0604020202020204" pitchFamily="34" charset="0"/>
                <a:cs typeface="Arial" panose="020B0604020202020204" pitchFamily="34" charset="0"/>
              </a:rPr>
              <a:t> &amp; n</a:t>
            </a:r>
            <a:r>
              <a:rPr lang="vi-VN" sz="2800" smtClean="0">
                <a:latin typeface="Arial" panose="020B0604020202020204" pitchFamily="34" charset="0"/>
                <a:cs typeface="Arial" panose="020B0604020202020204" pitchFamily="34" charset="0"/>
              </a:rPr>
              <a:t>gày tháng năm </a:t>
            </a:r>
            <a:r>
              <a:rPr lang="en-US" sz="2800" smtClean="0">
                <a:latin typeface="Arial" panose="020B0604020202020204" pitchFamily="34" charset="0"/>
                <a:cs typeface="Arial" panose="020B0604020202020204" pitchFamily="34" charset="0"/>
              </a:rPr>
              <a:t>cân đo</a:t>
            </a:r>
            <a:endParaRPr lang="vi-VN" sz="2800" smtClean="0">
              <a:latin typeface="Arial" panose="020B0604020202020204" pitchFamily="34" charset="0"/>
              <a:cs typeface="Arial" panose="020B0604020202020204" pitchFamily="34" charset="0"/>
            </a:endParaRPr>
          </a:p>
          <a:p>
            <a:pPr lvl="1" eaLnBrk="1" hangingPunct="1"/>
            <a:r>
              <a:rPr lang="vi-VN" sz="2800" smtClean="0">
                <a:latin typeface="Arial" panose="020B0604020202020204" pitchFamily="34" charset="0"/>
                <a:cs typeface="Arial" panose="020B0604020202020204" pitchFamily="34" charset="0"/>
              </a:rPr>
              <a:t>Qui ước tính tuổi (WHO)</a:t>
            </a:r>
          </a:p>
          <a:p>
            <a:pPr eaLnBrk="1" hangingPunct="1">
              <a:spcBef>
                <a:spcPts val="1200"/>
              </a:spcBef>
            </a:pPr>
            <a:r>
              <a:rPr lang="en-US" sz="2800" i="1" smtClean="0">
                <a:latin typeface="Arial" panose="020B0604020202020204" pitchFamily="34" charset="0"/>
                <a:cs typeface="Arial" panose="020B0604020202020204" pitchFamily="34" charset="0"/>
              </a:rPr>
              <a:t>Tháng tuổi</a:t>
            </a:r>
          </a:p>
          <a:p>
            <a:pPr lvl="1" eaLnBrk="1" hangingPunct="1"/>
            <a:r>
              <a:rPr lang="en-US" sz="2800" smtClean="0">
                <a:latin typeface="Arial" panose="020B0604020202020204" pitchFamily="34" charset="0"/>
                <a:cs typeface="Arial" panose="020B0604020202020204" pitchFamily="34" charset="0"/>
              </a:rPr>
              <a:t>Trẻ từ 30 - 59 ngày: 1 tháng tuổi</a:t>
            </a:r>
          </a:p>
          <a:p>
            <a:pPr eaLnBrk="1" hangingPunct="1">
              <a:spcBef>
                <a:spcPts val="1200"/>
              </a:spcBef>
            </a:pPr>
            <a:r>
              <a:rPr lang="vi-VN" sz="2800" i="1" smtClean="0">
                <a:latin typeface="Arial" panose="020B0604020202020204" pitchFamily="34" charset="0"/>
                <a:cs typeface="Arial" panose="020B0604020202020204" pitchFamily="34" charset="0"/>
              </a:rPr>
              <a:t>Năm tuổi </a:t>
            </a:r>
          </a:p>
          <a:p>
            <a:pPr lvl="1" eaLnBrk="1" hangingPunct="1"/>
            <a:r>
              <a:rPr lang="vi-VN" sz="2800" smtClean="0">
                <a:latin typeface="Arial" panose="020B0604020202020204" pitchFamily="34" charset="0"/>
                <a:cs typeface="Arial" panose="020B0604020202020204" pitchFamily="34" charset="0"/>
              </a:rPr>
              <a:t>Từ sơ sinh - 11 th</a:t>
            </a:r>
            <a:r>
              <a:rPr lang="en-US" sz="2800" smtClean="0">
                <a:latin typeface="Arial" panose="020B0604020202020204" pitchFamily="34" charset="0"/>
                <a:cs typeface="Arial" panose="020B0604020202020204" pitchFamily="34" charset="0"/>
              </a:rPr>
              <a:t>án</a:t>
            </a:r>
            <a:r>
              <a:rPr lang="vi-VN" sz="2800" smtClean="0">
                <a:latin typeface="Arial" panose="020B0604020202020204" pitchFamily="34" charset="0"/>
                <a:cs typeface="Arial" panose="020B0604020202020204" pitchFamily="34" charset="0"/>
              </a:rPr>
              <a:t>g 29 ngày: 0 tuổi</a:t>
            </a:r>
          </a:p>
          <a:p>
            <a:pPr lvl="1" eaLnBrk="1" hangingPunct="1"/>
            <a:r>
              <a:rPr lang="vi-VN" sz="2800" smtClean="0">
                <a:latin typeface="Arial" panose="020B0604020202020204" pitchFamily="34" charset="0"/>
                <a:cs typeface="Arial" panose="020B0604020202020204" pitchFamily="34" charset="0"/>
              </a:rPr>
              <a:t>Từ 1 năm - 1 năm 11 th</a:t>
            </a:r>
            <a:r>
              <a:rPr lang="en-US" sz="2800" smtClean="0">
                <a:latin typeface="Arial" panose="020B0604020202020204" pitchFamily="34" charset="0"/>
                <a:cs typeface="Arial" panose="020B0604020202020204" pitchFamily="34" charset="0"/>
              </a:rPr>
              <a:t>án</a:t>
            </a:r>
            <a:r>
              <a:rPr lang="vi-VN" sz="2800" smtClean="0">
                <a:latin typeface="Arial" panose="020B0604020202020204" pitchFamily="34" charset="0"/>
                <a:cs typeface="Arial" panose="020B0604020202020204" pitchFamily="34" charset="0"/>
              </a:rPr>
              <a:t>g 29 ngày: 1 tuổi...</a:t>
            </a:r>
          </a:p>
          <a:p>
            <a:pPr lvl="1" eaLnBrk="1" hangingPunct="1"/>
            <a:r>
              <a:rPr lang="en-US" sz="2800" smtClean="0">
                <a:latin typeface="Arial" panose="020B0604020202020204" pitchFamily="34" charset="0"/>
                <a:cs typeface="Arial" panose="020B0604020202020204" pitchFamily="34" charset="0"/>
              </a:rPr>
              <a:t>Trẻ &lt; 5 tuổi (trẻ 0-4 tuổi hay trẻ 1- &lt;60 tháng).</a:t>
            </a:r>
          </a:p>
        </p:txBody>
      </p:sp>
      <p:sp>
        <p:nvSpPr>
          <p:cNvPr id="5" name="Rectangle 2"/>
          <p:cNvSpPr txBox="1">
            <a:spLocks noRot="1" noChangeArrowheads="1"/>
          </p:cNvSpPr>
          <p:nvPr/>
        </p:nvSpPr>
        <p:spPr bwMode="auto">
          <a:xfrm>
            <a:off x="304800" y="228600"/>
            <a:ext cx="8229600" cy="762000"/>
          </a:xfrm>
          <a:prstGeom prst="rect">
            <a:avLst/>
          </a:prstGeom>
          <a:noFill/>
          <a:ln w="9525">
            <a:noFill/>
            <a:miter lim="800000"/>
            <a:headEnd/>
            <a:tailEnd/>
          </a:ln>
        </p:spPr>
        <p:txBody>
          <a:bodyPr anchor="b"/>
          <a:lstStyle/>
          <a:p>
            <a:pPr>
              <a:defRPr/>
            </a:pPr>
            <a:r>
              <a:rPr lang="en-US" sz="3200" b="1" kern="0">
                <a:solidFill>
                  <a:srgbClr val="FF0000"/>
                </a:solidFill>
                <a:latin typeface="Arial" charset="0"/>
                <a:ea typeface="+mj-ea"/>
                <a:cs typeface="+mj-cs"/>
              </a:rPr>
              <a:t>1. CÁCH TÍNH TUỔI </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81000" y="1371600"/>
            <a:ext cx="8610600" cy="4876800"/>
          </a:xfrm>
        </p:spPr>
        <p:txBody>
          <a:bodyPr/>
          <a:lstStyle/>
          <a:p>
            <a:pPr>
              <a:lnSpc>
                <a:spcPct val="150000"/>
              </a:lnSpc>
            </a:pPr>
            <a:r>
              <a:rPr lang="en-US" sz="2800" smtClean="0">
                <a:latin typeface="Arial" panose="020B0604020202020204" pitchFamily="34" charset="0"/>
                <a:cs typeface="Arial" panose="020B0604020202020204" pitchFamily="34" charset="0"/>
              </a:rPr>
              <a:t>Ngày cân đo là 20 tháng 11 năm 2014</a:t>
            </a:r>
          </a:p>
          <a:p>
            <a:pPr>
              <a:lnSpc>
                <a:spcPct val="150000"/>
              </a:lnSpc>
            </a:pPr>
            <a:r>
              <a:rPr lang="en-US" sz="2800" smtClean="0">
                <a:latin typeface="Arial" panose="020B0604020202020204" pitchFamily="34" charset="0"/>
                <a:cs typeface="Arial" panose="020B0604020202020204" pitchFamily="34" charset="0"/>
              </a:rPr>
              <a:t>Ngày sinh là: </a:t>
            </a:r>
          </a:p>
          <a:p>
            <a:pPr>
              <a:lnSpc>
                <a:spcPct val="150000"/>
              </a:lnSpc>
              <a:buFontTx/>
              <a:buNone/>
            </a:pPr>
            <a:r>
              <a:rPr lang="en-US" sz="2800" smtClean="0">
                <a:latin typeface="Arial" panose="020B0604020202020204" pitchFamily="34" charset="0"/>
                <a:cs typeface="Arial" panose="020B0604020202020204" pitchFamily="34" charset="0"/>
              </a:rPr>
              <a:t>21 tháng 4 năm 2014 </a:t>
            </a:r>
            <a:r>
              <a:rPr lang="en-US" sz="2800" smtClean="0">
                <a:latin typeface="Arial" panose="020B0604020202020204" pitchFamily="34" charset="0"/>
                <a:cs typeface="Arial" panose="020B0604020202020204" pitchFamily="34" charset="0"/>
                <a:sym typeface="Wingdings" panose="05000000000000000000" pitchFamily="2" charset="2"/>
              </a:rPr>
              <a:t></a:t>
            </a:r>
            <a:r>
              <a:rPr lang="en-US" sz="2800" smtClean="0">
                <a:latin typeface="Arial" panose="020B0604020202020204" pitchFamily="34" charset="0"/>
                <a:cs typeface="Arial" panose="020B0604020202020204" pitchFamily="34" charset="0"/>
              </a:rPr>
              <a:t> 6 tháng tuổi</a:t>
            </a:r>
          </a:p>
          <a:p>
            <a:pPr>
              <a:lnSpc>
                <a:spcPct val="150000"/>
              </a:lnSpc>
              <a:buFontTx/>
              <a:buNone/>
            </a:pPr>
            <a:r>
              <a:rPr lang="en-US" sz="2800" smtClean="0">
                <a:latin typeface="Arial" panose="020B0604020202020204" pitchFamily="34" charset="0"/>
                <a:cs typeface="Arial" panose="020B0604020202020204" pitchFamily="34" charset="0"/>
              </a:rPr>
              <a:t>15 tháng 4 năm 2014 </a:t>
            </a:r>
            <a:r>
              <a:rPr lang="en-US" sz="2800" smtClean="0">
                <a:latin typeface="Arial" panose="020B0604020202020204" pitchFamily="34" charset="0"/>
                <a:cs typeface="Arial" panose="020B0604020202020204" pitchFamily="34" charset="0"/>
                <a:sym typeface="Wingdings" panose="05000000000000000000" pitchFamily="2" charset="2"/>
              </a:rPr>
              <a:t></a:t>
            </a:r>
            <a:r>
              <a:rPr lang="en-US" sz="2800" smtClean="0">
                <a:latin typeface="Arial" panose="020B0604020202020204" pitchFamily="34" charset="0"/>
                <a:cs typeface="Arial" panose="020B0604020202020204" pitchFamily="34" charset="0"/>
              </a:rPr>
              <a:t> 7 tháng tuổi</a:t>
            </a:r>
          </a:p>
          <a:p>
            <a:pPr>
              <a:lnSpc>
                <a:spcPct val="150000"/>
              </a:lnSpc>
              <a:buFontTx/>
              <a:buNone/>
            </a:pPr>
            <a:r>
              <a:rPr lang="en-US" sz="2800" smtClean="0">
                <a:latin typeface="Arial" panose="020B0604020202020204" pitchFamily="34" charset="0"/>
                <a:cs typeface="Arial" panose="020B0604020202020204" pitchFamily="34" charset="0"/>
              </a:rPr>
              <a:t>15 tháng 9 năm 2006 </a:t>
            </a:r>
            <a:r>
              <a:rPr lang="en-US" sz="2800" smtClean="0">
                <a:latin typeface="Arial" panose="020B0604020202020204" pitchFamily="34" charset="0"/>
                <a:cs typeface="Arial" panose="020B0604020202020204" pitchFamily="34" charset="0"/>
                <a:sym typeface="Wingdings" panose="05000000000000000000" pitchFamily="2" charset="2"/>
              </a:rPr>
              <a:t></a:t>
            </a:r>
            <a:r>
              <a:rPr lang="en-US" sz="2800" smtClean="0">
                <a:latin typeface="Arial" panose="020B0604020202020204" pitchFamily="34" charset="0"/>
                <a:cs typeface="Arial" panose="020B0604020202020204" pitchFamily="34" charset="0"/>
              </a:rPr>
              <a:t> 8 tuổi 2 tháng (8:2)</a:t>
            </a:r>
          </a:p>
          <a:p>
            <a:pPr>
              <a:lnSpc>
                <a:spcPct val="150000"/>
              </a:lnSpc>
              <a:buFontTx/>
              <a:buNone/>
            </a:pPr>
            <a:r>
              <a:rPr lang="en-US" sz="2800" smtClean="0">
                <a:latin typeface="Arial" panose="020B0604020202020204" pitchFamily="34" charset="0"/>
                <a:cs typeface="Arial" panose="020B0604020202020204" pitchFamily="34" charset="0"/>
              </a:rPr>
              <a:t>30 tháng 9 năm 2003 </a:t>
            </a:r>
            <a:r>
              <a:rPr lang="en-US" sz="2800" smtClean="0">
                <a:latin typeface="Arial" panose="020B0604020202020204" pitchFamily="34" charset="0"/>
                <a:cs typeface="Arial" panose="020B0604020202020204" pitchFamily="34" charset="0"/>
                <a:sym typeface="Wingdings" panose="05000000000000000000" pitchFamily="2" charset="2"/>
              </a:rPr>
              <a:t></a:t>
            </a:r>
            <a:r>
              <a:rPr lang="en-US" sz="2800" smtClean="0">
                <a:latin typeface="Arial" panose="020B0604020202020204" pitchFamily="34" charset="0"/>
                <a:cs typeface="Arial" panose="020B0604020202020204" pitchFamily="34" charset="0"/>
              </a:rPr>
              <a:t> 11 tuổi 1 tháng (11:1)</a:t>
            </a:r>
          </a:p>
          <a:p>
            <a:pPr>
              <a:lnSpc>
                <a:spcPct val="150000"/>
              </a:lnSpc>
              <a:buFontTx/>
              <a:buNone/>
            </a:pPr>
            <a:r>
              <a:rPr lang="en-US" sz="2800" smtClean="0">
                <a:latin typeface="Arial" panose="020B0604020202020204" pitchFamily="34" charset="0"/>
                <a:cs typeface="Arial" panose="020B0604020202020204" pitchFamily="34" charset="0"/>
              </a:rPr>
              <a:t>19 tháng 3 năm 2003 </a:t>
            </a:r>
            <a:r>
              <a:rPr lang="en-US" sz="2800" smtClean="0">
                <a:latin typeface="Arial" panose="020B0604020202020204" pitchFamily="34" charset="0"/>
                <a:cs typeface="Arial" panose="020B0604020202020204" pitchFamily="34" charset="0"/>
                <a:sym typeface="Wingdings" panose="05000000000000000000" pitchFamily="2" charset="2"/>
              </a:rPr>
              <a:t></a:t>
            </a:r>
            <a:r>
              <a:rPr lang="en-US" sz="2800" smtClean="0">
                <a:latin typeface="Arial" panose="020B0604020202020204" pitchFamily="34" charset="0"/>
                <a:cs typeface="Arial" panose="020B0604020202020204" pitchFamily="34" charset="0"/>
              </a:rPr>
              <a:t> 11 tuổi 8 tháng (11:8)</a:t>
            </a:r>
          </a:p>
        </p:txBody>
      </p:sp>
      <p:sp>
        <p:nvSpPr>
          <p:cNvPr id="5" name="Rectangle 2"/>
          <p:cNvSpPr txBox="1">
            <a:spLocks noRot="1" noChangeArrowheads="1"/>
          </p:cNvSpPr>
          <p:nvPr/>
        </p:nvSpPr>
        <p:spPr bwMode="auto">
          <a:xfrm>
            <a:off x="304800" y="228600"/>
            <a:ext cx="8229600" cy="762000"/>
          </a:xfrm>
          <a:prstGeom prst="rect">
            <a:avLst/>
          </a:prstGeom>
          <a:noFill/>
          <a:ln w="9525">
            <a:noFill/>
            <a:miter lim="800000"/>
            <a:headEnd/>
            <a:tailEnd/>
          </a:ln>
        </p:spPr>
        <p:txBody>
          <a:bodyPr anchor="b"/>
          <a:lstStyle/>
          <a:p>
            <a:pPr>
              <a:defRPr/>
            </a:pPr>
            <a:r>
              <a:rPr lang="en-US" sz="3200" b="1" kern="0">
                <a:solidFill>
                  <a:srgbClr val="FF0000"/>
                </a:solidFill>
                <a:latin typeface="Arial" charset="0"/>
                <a:ea typeface="+mj-ea"/>
                <a:cs typeface="+mj-cs"/>
              </a:rPr>
              <a:t>THỰC TẬP TÍNH TUỔI </a:t>
            </a:r>
          </a:p>
        </p:txBody>
      </p:sp>
      <p:sp>
        <p:nvSpPr>
          <p:cNvPr id="4" name="Rectangle 3"/>
          <p:cNvSpPr/>
          <p:nvPr/>
        </p:nvSpPr>
        <p:spPr>
          <a:xfrm>
            <a:off x="4343400" y="2971800"/>
            <a:ext cx="1981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343400" y="3657600"/>
            <a:ext cx="1981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343400" y="4419600"/>
            <a:ext cx="3581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343400" y="5181600"/>
            <a:ext cx="3581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343400" y="5867400"/>
            <a:ext cx="3581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04800" y="228600"/>
            <a:ext cx="8229600" cy="762000"/>
          </a:xfrm>
        </p:spPr>
        <p:txBody>
          <a:bodyPr/>
          <a:lstStyle/>
          <a:p>
            <a:pPr eaLnBrk="1" hangingPunct="1"/>
            <a:r>
              <a:rPr lang="en-US" b="1" smtClean="0">
                <a:solidFill>
                  <a:srgbClr val="FF0000"/>
                </a:solidFill>
                <a:latin typeface="Arial" panose="020B0604020202020204" pitchFamily="34" charset="0"/>
              </a:rPr>
              <a:t>CÁCH TÍNH TUỔI TRÊN MÁY VI TÍNH</a:t>
            </a:r>
          </a:p>
        </p:txBody>
      </p:sp>
      <p:sp>
        <p:nvSpPr>
          <p:cNvPr id="16387" name="Rectangle 3"/>
          <p:cNvSpPr>
            <a:spLocks noGrp="1" noChangeArrowheads="1"/>
          </p:cNvSpPr>
          <p:nvPr>
            <p:ph type="body" sz="half" idx="1"/>
          </p:nvPr>
        </p:nvSpPr>
        <p:spPr>
          <a:xfrm>
            <a:off x="990600" y="2057400"/>
            <a:ext cx="7696200" cy="4343400"/>
          </a:xfrm>
        </p:spPr>
        <p:txBody>
          <a:bodyPr/>
          <a:lstStyle/>
          <a:p>
            <a:pPr marL="457200" indent="-457200" eaLnBrk="1" hangingPunct="1">
              <a:lnSpc>
                <a:spcPct val="130000"/>
              </a:lnSpc>
              <a:spcBef>
                <a:spcPct val="0"/>
              </a:spcBef>
              <a:buFont typeface="Wingdings" panose="05000000000000000000" pitchFamily="2" charset="2"/>
              <a:buNone/>
            </a:pPr>
            <a:r>
              <a:rPr lang="en-US" sz="2800" smtClean="0">
                <a:latin typeface="Arial" panose="020B0604020202020204" pitchFamily="34" charset="0"/>
              </a:rPr>
              <a:t>Tính tháng tuổi chính xác bằng máy vi tính: </a:t>
            </a:r>
          </a:p>
          <a:p>
            <a:pPr marL="457200" indent="-457200" eaLnBrk="1" hangingPunct="1">
              <a:lnSpc>
                <a:spcPct val="130000"/>
              </a:lnSpc>
              <a:spcBef>
                <a:spcPct val="0"/>
              </a:spcBef>
              <a:buFont typeface="Wingdings" panose="05000000000000000000" pitchFamily="2" charset="2"/>
              <a:buNone/>
            </a:pPr>
            <a:r>
              <a:rPr lang="en-US" sz="2800" smtClean="0">
                <a:latin typeface="Arial" panose="020B0604020202020204" pitchFamily="34" charset="0"/>
              </a:rPr>
              <a:t>	(Ngày cân đo – Ngày sanh)/30,4375 </a:t>
            </a:r>
          </a:p>
          <a:p>
            <a:pPr marL="457200" indent="-457200" eaLnBrk="1" hangingPunct="1">
              <a:lnSpc>
                <a:spcPct val="130000"/>
              </a:lnSpc>
              <a:spcBef>
                <a:spcPct val="0"/>
              </a:spcBef>
              <a:buFont typeface="Wingdings" panose="05000000000000000000" pitchFamily="2" charset="2"/>
              <a:buNone/>
            </a:pPr>
            <a:r>
              <a:rPr lang="en-US" sz="2800" smtClean="0">
                <a:latin typeface="Arial" panose="020B0604020202020204" pitchFamily="34" charset="0"/>
              </a:rPr>
              <a:t>	</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09600" y="228600"/>
            <a:ext cx="8001000" cy="762000"/>
          </a:xfrm>
        </p:spPr>
        <p:txBody>
          <a:bodyPr/>
          <a:lstStyle/>
          <a:p>
            <a:pPr eaLnBrk="1" hangingPunct="1"/>
            <a:r>
              <a:rPr lang="en-US" b="1" smtClean="0">
                <a:solidFill>
                  <a:srgbClr val="FF0000"/>
                </a:solidFill>
                <a:latin typeface="Arial" panose="020B0604020202020204" pitchFamily="34" charset="0"/>
              </a:rPr>
              <a:t>2. CÂN NẶNG</a:t>
            </a:r>
          </a:p>
        </p:txBody>
      </p:sp>
      <p:sp>
        <p:nvSpPr>
          <p:cNvPr id="17411" name="Rectangle 3"/>
          <p:cNvSpPr>
            <a:spLocks noGrp="1" noChangeArrowheads="1"/>
          </p:cNvSpPr>
          <p:nvPr>
            <p:ph type="body" sz="half" idx="1"/>
          </p:nvPr>
        </p:nvSpPr>
        <p:spPr>
          <a:xfrm>
            <a:off x="381000" y="5105400"/>
            <a:ext cx="4572000" cy="838200"/>
          </a:xfrm>
          <a:noFill/>
        </p:spPr>
        <p:txBody>
          <a:bodyPr/>
          <a:lstStyle/>
          <a:p>
            <a:pPr eaLnBrk="1" hangingPunct="1">
              <a:lnSpc>
                <a:spcPct val="120000"/>
              </a:lnSpc>
            </a:pPr>
            <a:r>
              <a:rPr lang="vi-VN" smtClean="0">
                <a:latin typeface="Arial" panose="020B0604020202020204" pitchFamily="34" charset="0"/>
              </a:rPr>
              <a:t>Lưu</a:t>
            </a:r>
            <a:r>
              <a:rPr lang="en-US" smtClean="0">
                <a:latin typeface="Arial" panose="020B0604020202020204" pitchFamily="34" charset="0"/>
              </a:rPr>
              <a:t> ý cân</a:t>
            </a:r>
          </a:p>
          <a:p>
            <a:pPr eaLnBrk="1" hangingPunct="1">
              <a:lnSpc>
                <a:spcPct val="120000"/>
              </a:lnSpc>
            </a:pPr>
            <a:r>
              <a:rPr lang="en-US" smtClean="0">
                <a:latin typeface="Arial" panose="020B0604020202020204" pitchFamily="34" charset="0"/>
              </a:rPr>
              <a:t>Lưu ý đối tượng được cân</a:t>
            </a:r>
          </a:p>
        </p:txBody>
      </p:sp>
      <p:pic>
        <p:nvPicPr>
          <p:cNvPr id="17412" name="Picture 4" descr="np9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2228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67200"/>
            <a:ext cx="3238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4" name="Picture 8" descr="C:\Users\111\Desktop\can-tre-so-sinh-nhon-hoa-nhbs20-nhbs-20_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4194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power template TTDD">
  <a:themeElements>
    <a:clrScheme name="power template TTDD.potx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power template TTDD.potx">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 template TTDD.potx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TTDD1</Template>
  <TotalTime>1350</TotalTime>
  <Words>2025</Words>
  <Application>Microsoft Office PowerPoint</Application>
  <PresentationFormat>On-screen Show (4:3)</PresentationFormat>
  <Paragraphs>581</Paragraphs>
  <Slides>37</Slides>
  <Notes>20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0" baseType="lpstr">
      <vt:lpstr>Arial</vt:lpstr>
      <vt:lpstr>Myriad Pro</vt:lpstr>
      <vt:lpstr>Wingdings</vt:lpstr>
      <vt:lpstr>Georgia</vt:lpstr>
      <vt:lpstr>Wingdings 2</vt:lpstr>
      <vt:lpstr>Calibri</vt:lpstr>
      <vt:lpstr>Symbol</vt:lpstr>
      <vt:lpstr>Times New Roman</vt:lpstr>
      <vt:lpstr>ＭＳ Ｐゴシック</vt:lpstr>
      <vt:lpstr>VNI-Times</vt:lpstr>
      <vt:lpstr>power template TTDD</vt:lpstr>
      <vt:lpstr>Custom Design</vt:lpstr>
      <vt:lpstr>Microsoft Word Picture</vt:lpstr>
      <vt:lpstr>ĐÁNH GIÁ TÌNH TRẠNG DINH DƯỠNG</vt:lpstr>
      <vt:lpstr>I. ĐỊNH NGHĨA</vt:lpstr>
      <vt:lpstr>II. PHƯƠNG PHÁP</vt:lpstr>
      <vt:lpstr>NHÂN TRẮC HỌC</vt:lpstr>
      <vt:lpstr>DỮ KIỆN CẦN CÓ TRONG ĐÁNH GIÁ TTDD Ở TRẺ</vt:lpstr>
      <vt:lpstr>PowerPoint Presentation</vt:lpstr>
      <vt:lpstr>PowerPoint Presentation</vt:lpstr>
      <vt:lpstr>CÁCH TÍNH TUỔI TRÊN MÁY VI TÍNH</vt:lpstr>
      <vt:lpstr>2. CÂN NẶNG</vt:lpstr>
      <vt:lpstr>3. ĐO CHIỀU DÀI NẰM</vt:lpstr>
      <vt:lpstr>PowerPoint Presentation</vt:lpstr>
      <vt:lpstr>PowerPoint Presentation</vt:lpstr>
      <vt:lpstr>4. ĐO CHIỀU CAO ĐỨNG</vt:lpstr>
      <vt:lpstr>PowerPoint Presentation</vt:lpstr>
      <vt:lpstr>PowerPoint Presentation</vt:lpstr>
      <vt:lpstr>4. ĐO CHIỀU CAO ĐỨNG</vt:lpstr>
      <vt:lpstr>III. Đánh giá TTDD</vt:lpstr>
      <vt:lpstr>Đánh giá TTDD trẻ 0 - &lt; 5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TTDD trẻ 5 – 19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vector>
  </TitlesOfParts>
  <Company>Nutrition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TÌNH TRẠNG DINH DƯỠNG TRẺ MẦM NON</dc:title>
  <dc:creator>111</dc:creator>
  <cp:lastModifiedBy>Windows User</cp:lastModifiedBy>
  <cp:revision>102</cp:revision>
  <dcterms:created xsi:type="dcterms:W3CDTF">2013-07-08T14:15:53Z</dcterms:created>
  <dcterms:modified xsi:type="dcterms:W3CDTF">2018-10-09T05:25:15Z</dcterms:modified>
</cp:coreProperties>
</file>