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sldIdLst>
    <p:sldId id="274" r:id="rId2"/>
    <p:sldId id="275" r:id="rId3"/>
    <p:sldId id="327" r:id="rId4"/>
    <p:sldId id="276" r:id="rId5"/>
    <p:sldId id="376" r:id="rId6"/>
    <p:sldId id="382" r:id="rId7"/>
    <p:sldId id="383" r:id="rId8"/>
    <p:sldId id="384" r:id="rId9"/>
    <p:sldId id="385" r:id="rId10"/>
    <p:sldId id="386" r:id="rId11"/>
    <p:sldId id="387" r:id="rId12"/>
    <p:sldId id="388" r:id="rId13"/>
    <p:sldId id="389" r:id="rId14"/>
    <p:sldId id="380" r:id="rId15"/>
    <p:sldId id="381" r:id="rId16"/>
    <p:sldId id="282" r:id="rId17"/>
    <p:sldId id="391" r:id="rId18"/>
    <p:sldId id="283" r:id="rId19"/>
    <p:sldId id="284" r:id="rId20"/>
    <p:sldId id="390" r:id="rId21"/>
    <p:sldId id="287" r:id="rId22"/>
    <p:sldId id="288" r:id="rId23"/>
    <p:sldId id="289" r:id="rId24"/>
    <p:sldId id="290" r:id="rId25"/>
    <p:sldId id="329" r:id="rId26"/>
    <p:sldId id="330" r:id="rId27"/>
    <p:sldId id="331" r:id="rId28"/>
    <p:sldId id="332" r:id="rId29"/>
    <p:sldId id="333" r:id="rId30"/>
    <p:sldId id="337" r:id="rId31"/>
    <p:sldId id="338" r:id="rId32"/>
    <p:sldId id="339" r:id="rId33"/>
    <p:sldId id="340" r:id="rId34"/>
    <p:sldId id="292" r:id="rId35"/>
    <p:sldId id="304" r:id="rId36"/>
    <p:sldId id="293" r:id="rId37"/>
    <p:sldId id="296" r:id="rId38"/>
    <p:sldId id="310" r:id="rId39"/>
    <p:sldId id="311" r:id="rId40"/>
    <p:sldId id="312" r:id="rId41"/>
    <p:sldId id="297" r:id="rId42"/>
    <p:sldId id="323" r:id="rId43"/>
    <p:sldId id="298" r:id="rId44"/>
    <p:sldId id="299" r:id="rId45"/>
    <p:sldId id="300" r:id="rId46"/>
    <p:sldId id="301" r:id="rId47"/>
    <p:sldId id="394" r:id="rId48"/>
    <p:sldId id="395" r:id="rId49"/>
    <p:sldId id="396" r:id="rId50"/>
    <p:sldId id="397" r:id="rId51"/>
    <p:sldId id="398" r:id="rId52"/>
    <p:sldId id="316" r:id="rId53"/>
    <p:sldId id="317" r:id="rId54"/>
    <p:sldId id="318" r:id="rId55"/>
    <p:sldId id="319" r:id="rId56"/>
    <p:sldId id="320" r:id="rId57"/>
    <p:sldId id="322" r:id="rId58"/>
    <p:sldId id="342" r:id="rId59"/>
    <p:sldId id="344" r:id="rId60"/>
    <p:sldId id="345" r:id="rId61"/>
    <p:sldId id="346" r:id="rId62"/>
    <p:sldId id="347" r:id="rId63"/>
    <p:sldId id="348" r:id="rId64"/>
    <p:sldId id="349" r:id="rId65"/>
    <p:sldId id="350" r:id="rId66"/>
    <p:sldId id="351" r:id="rId67"/>
    <p:sldId id="352" r:id="rId68"/>
    <p:sldId id="354" r:id="rId69"/>
    <p:sldId id="356" r:id="rId70"/>
    <p:sldId id="357" r:id="rId71"/>
    <p:sldId id="358" r:id="rId72"/>
    <p:sldId id="359" r:id="rId73"/>
    <p:sldId id="360" r:id="rId74"/>
    <p:sldId id="361" r:id="rId75"/>
    <p:sldId id="362" r:id="rId76"/>
    <p:sldId id="363" r:id="rId77"/>
    <p:sldId id="364" r:id="rId78"/>
    <p:sldId id="365" r:id="rId79"/>
    <p:sldId id="366" r:id="rId80"/>
    <p:sldId id="392" r:id="rId81"/>
    <p:sldId id="393" r:id="rId82"/>
    <p:sldId id="367" r:id="rId83"/>
    <p:sldId id="368" r:id="rId84"/>
    <p:sldId id="369" r:id="rId85"/>
    <p:sldId id="370" r:id="rId86"/>
    <p:sldId id="375" r:id="rId87"/>
    <p:sldId id="303" r:id="rId88"/>
    <p:sldId id="308" r:id="rId89"/>
    <p:sldId id="314" r:id="rId9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7" d="100"/>
          <a:sy n="67" d="100"/>
        </p:scale>
        <p:origin x="1392"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image" Target="../media/image66.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3.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latin typeface="Arial" charset="0"/>
                <a:cs typeface="Arial" charset="0"/>
              </a:endParaRPr>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a:latin typeface="Arial" charset="0"/>
                <a:cs typeface="Arial" charset="0"/>
              </a:endParaRPr>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a:latin typeface="Arial" charset="0"/>
              <a:cs typeface="Arial" charset="0"/>
            </a:endParaRPr>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grpSp>
      <p:sp>
        <p:nvSpPr>
          <p:cNvPr id="53270" name="Rectangle 22"/>
          <p:cNvSpPr>
            <a:spLocks noGrp="1" noChangeArrowheads="1"/>
          </p:cNvSpPr>
          <p:nvPr>
            <p:ph type="ctrTitle" sz="quarter"/>
          </p:nvPr>
        </p:nvSpPr>
        <p:spPr>
          <a:xfrm>
            <a:off x="457200" y="1447800"/>
            <a:ext cx="8229600" cy="1736725"/>
          </a:xfrm>
        </p:spPr>
        <p:txBody>
          <a:bodyPr/>
          <a:lstStyle>
            <a:lvl1pPr>
              <a:defRPr sz="5400"/>
            </a:lvl1pPr>
          </a:lstStyle>
          <a:p>
            <a:r>
              <a:rPr lang="en-US"/>
              <a:t>Click to edit Master title style</a:t>
            </a:r>
          </a:p>
        </p:txBody>
      </p:sp>
      <p:sp>
        <p:nvSpPr>
          <p:cNvPr id="53271"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US"/>
              <a:t>Click to edit Master subtitle style</a:t>
            </a:r>
          </a:p>
        </p:txBody>
      </p:sp>
      <p:sp>
        <p:nvSpPr>
          <p:cNvPr id="24" name="Rectangle 24"/>
          <p:cNvSpPr>
            <a:spLocks noGrp="1" noChangeArrowheads="1"/>
          </p:cNvSpPr>
          <p:nvPr>
            <p:ph type="dt" sz="quarter" idx="10"/>
          </p:nvPr>
        </p:nvSpPr>
        <p:spPr/>
        <p:txBody>
          <a:bodyPr/>
          <a:lstStyle>
            <a:lvl1pPr>
              <a:defRPr smtClean="0"/>
            </a:lvl1pPr>
          </a:lstStyle>
          <a:p>
            <a:pPr>
              <a:defRPr/>
            </a:pPr>
            <a:endParaRPr lang="en-US"/>
          </a:p>
        </p:txBody>
      </p:sp>
      <p:sp>
        <p:nvSpPr>
          <p:cNvPr id="25" name="Rectangle 25"/>
          <p:cNvSpPr>
            <a:spLocks noGrp="1" noChangeArrowheads="1"/>
          </p:cNvSpPr>
          <p:nvPr>
            <p:ph type="sldNum" sz="quarter" idx="11"/>
          </p:nvPr>
        </p:nvSpPr>
        <p:spPr/>
        <p:txBody>
          <a:bodyPr/>
          <a:lstStyle>
            <a:lvl1pPr>
              <a:defRPr/>
            </a:lvl1pPr>
          </a:lstStyle>
          <a:p>
            <a:fld id="{7C079B2A-EF35-4852-B568-54E1569DFD35}" type="slidenum">
              <a:rPr lang="en-US"/>
              <a:pPr/>
              <a:t>‹#›</a:t>
            </a:fld>
            <a:endParaRPr lang="en-US"/>
          </a:p>
        </p:txBody>
      </p:sp>
      <p:sp>
        <p:nvSpPr>
          <p:cNvPr id="26" name="Rectangle 26"/>
          <p:cNvSpPr>
            <a:spLocks noGrp="1" noChangeArrowheads="1"/>
          </p:cNvSpPr>
          <p:nvPr>
            <p:ph type="ftr" sz="quarter" idx="12"/>
          </p:nvPr>
        </p:nvSpPr>
        <p:spPr/>
        <p:txBody>
          <a:bodyPr/>
          <a:lstStyle>
            <a:lvl1pPr>
              <a:defRPr smtClean="0"/>
            </a:lvl1pPr>
          </a:lstStyle>
          <a:p>
            <a:pPr>
              <a:defRPr/>
            </a:pPr>
            <a:endParaRPr lang="en-US"/>
          </a:p>
        </p:txBody>
      </p:sp>
    </p:spTree>
    <p:extLst>
      <p:ext uri="{BB962C8B-B14F-4D97-AF65-F5344CB8AC3E}">
        <p14:creationId xmlns:p14="http://schemas.microsoft.com/office/powerpoint/2010/main" val="307994340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fld id="{72789F20-BB5D-437D-B5B1-FB40ADC02690}" type="slidenum">
              <a:rPr lang="en-US"/>
              <a:pPr/>
              <a:t>‹#›</a:t>
            </a:fld>
            <a:endParaRPr lang="en-US"/>
          </a:p>
        </p:txBody>
      </p:sp>
    </p:spTree>
    <p:extLst>
      <p:ext uri="{BB962C8B-B14F-4D97-AF65-F5344CB8AC3E}">
        <p14:creationId xmlns:p14="http://schemas.microsoft.com/office/powerpoint/2010/main" val="364085659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fld id="{058E58D8-1A69-44E2-BD59-F33CB6CA945C}" type="slidenum">
              <a:rPr lang="en-US"/>
              <a:pPr/>
              <a:t>‹#›</a:t>
            </a:fld>
            <a:endParaRPr lang="en-US"/>
          </a:p>
        </p:txBody>
      </p:sp>
    </p:spTree>
    <p:extLst>
      <p:ext uri="{BB962C8B-B14F-4D97-AF65-F5344CB8AC3E}">
        <p14:creationId xmlns:p14="http://schemas.microsoft.com/office/powerpoint/2010/main" val="227880707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28600"/>
            <a:ext cx="8229600" cy="5867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4"/>
          <p:cNvSpPr>
            <a:spLocks noGrp="1" noChangeArrowheads="1"/>
          </p:cNvSpPr>
          <p:nvPr>
            <p:ph type="dt" sz="half" idx="10"/>
          </p:nvPr>
        </p:nvSpPr>
        <p:spPr>
          <a:ln/>
        </p:spPr>
        <p:txBody>
          <a:bodyPr/>
          <a:lstStyle>
            <a:lvl1pPr>
              <a:defRPr/>
            </a:lvl1pPr>
          </a:lstStyle>
          <a:p>
            <a:pPr>
              <a:defRPr/>
            </a:pPr>
            <a:endParaRPr lang="en-US"/>
          </a:p>
        </p:txBody>
      </p:sp>
      <p:sp>
        <p:nvSpPr>
          <p:cNvPr id="4" name="Rectangle 25"/>
          <p:cNvSpPr>
            <a:spLocks noGrp="1" noChangeArrowheads="1"/>
          </p:cNvSpPr>
          <p:nvPr>
            <p:ph type="ftr" sz="quarter" idx="11"/>
          </p:nvPr>
        </p:nvSpPr>
        <p:spPr>
          <a:ln/>
        </p:spPr>
        <p:txBody>
          <a:bodyPr/>
          <a:lstStyle>
            <a:lvl1pPr>
              <a:defRPr/>
            </a:lvl1pPr>
          </a:lstStyle>
          <a:p>
            <a:pPr>
              <a:defRPr/>
            </a:pPr>
            <a:endParaRPr lang="en-US"/>
          </a:p>
        </p:txBody>
      </p:sp>
      <p:sp>
        <p:nvSpPr>
          <p:cNvPr id="5" name="Rectangle 26"/>
          <p:cNvSpPr>
            <a:spLocks noGrp="1" noChangeArrowheads="1"/>
          </p:cNvSpPr>
          <p:nvPr>
            <p:ph type="sldNum" sz="quarter" idx="12"/>
          </p:nvPr>
        </p:nvSpPr>
        <p:spPr>
          <a:ln/>
        </p:spPr>
        <p:txBody>
          <a:bodyPr/>
          <a:lstStyle>
            <a:lvl1pPr>
              <a:defRPr/>
            </a:lvl1pPr>
          </a:lstStyle>
          <a:p>
            <a:fld id="{04C3B9E7-685E-4A39-9BAB-5127577B1FAD}" type="slidenum">
              <a:rPr lang="en-US"/>
              <a:pPr/>
              <a:t>‹#›</a:t>
            </a:fld>
            <a:endParaRPr lang="en-US"/>
          </a:p>
        </p:txBody>
      </p:sp>
    </p:spTree>
    <p:extLst>
      <p:ext uri="{BB962C8B-B14F-4D97-AF65-F5344CB8AC3E}">
        <p14:creationId xmlns:p14="http://schemas.microsoft.com/office/powerpoint/2010/main" val="48201670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495800"/>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fld id="{236F9810-C734-4EFB-868B-F3BCF28C19BE}" type="slidenum">
              <a:rPr lang="en-US"/>
              <a:pPr/>
              <a:t>‹#›</a:t>
            </a:fld>
            <a:endParaRPr lang="en-US"/>
          </a:p>
        </p:txBody>
      </p:sp>
    </p:spTree>
    <p:extLst>
      <p:ext uri="{BB962C8B-B14F-4D97-AF65-F5344CB8AC3E}">
        <p14:creationId xmlns:p14="http://schemas.microsoft.com/office/powerpoint/2010/main" val="1879078428"/>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4"/>
          <p:cNvSpPr>
            <a:spLocks noGrp="1" noChangeArrowheads="1"/>
          </p:cNvSpPr>
          <p:nvPr>
            <p:ph type="dt" sz="half" idx="10"/>
          </p:nvPr>
        </p:nvSpPr>
        <p:spPr>
          <a:ln/>
        </p:spPr>
        <p:txBody>
          <a:bodyPr/>
          <a:lstStyle>
            <a:lvl1pPr>
              <a:defRPr/>
            </a:lvl1pPr>
          </a:lstStyle>
          <a:p>
            <a:pPr>
              <a:defRPr/>
            </a:pPr>
            <a:endParaRPr lang="en-US"/>
          </a:p>
        </p:txBody>
      </p:sp>
      <p:sp>
        <p:nvSpPr>
          <p:cNvPr id="7" name="Rectangle 25"/>
          <p:cNvSpPr>
            <a:spLocks noGrp="1" noChangeArrowheads="1"/>
          </p:cNvSpPr>
          <p:nvPr>
            <p:ph type="ftr" sz="quarter" idx="11"/>
          </p:nvPr>
        </p:nvSpPr>
        <p:spPr>
          <a:ln/>
        </p:spPr>
        <p:txBody>
          <a:bodyPr/>
          <a:lstStyle>
            <a:lvl1pPr>
              <a:defRPr/>
            </a:lvl1pPr>
          </a:lstStyle>
          <a:p>
            <a:pPr>
              <a:defRPr/>
            </a:pPr>
            <a:endParaRPr lang="en-US"/>
          </a:p>
        </p:txBody>
      </p:sp>
      <p:sp>
        <p:nvSpPr>
          <p:cNvPr id="8" name="Rectangle 26"/>
          <p:cNvSpPr>
            <a:spLocks noGrp="1" noChangeArrowheads="1"/>
          </p:cNvSpPr>
          <p:nvPr>
            <p:ph type="sldNum" sz="quarter" idx="12"/>
          </p:nvPr>
        </p:nvSpPr>
        <p:spPr>
          <a:ln/>
        </p:spPr>
        <p:txBody>
          <a:bodyPr/>
          <a:lstStyle>
            <a:lvl1pPr>
              <a:defRPr/>
            </a:lvl1pPr>
          </a:lstStyle>
          <a:p>
            <a:fld id="{2DAE3DFF-BF31-4303-B3B7-1065181D8E56}" type="slidenum">
              <a:rPr lang="en-US"/>
              <a:pPr/>
              <a:t>‹#›</a:t>
            </a:fld>
            <a:endParaRPr lang="en-US"/>
          </a:p>
        </p:txBody>
      </p:sp>
    </p:spTree>
    <p:extLst>
      <p:ext uri="{BB962C8B-B14F-4D97-AF65-F5344CB8AC3E}">
        <p14:creationId xmlns:p14="http://schemas.microsoft.com/office/powerpoint/2010/main" val="348476544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495800"/>
          </a:xfrm>
        </p:spPr>
        <p:txBody>
          <a:bodyPr/>
          <a:lstStyle/>
          <a:p>
            <a:pPr lvl="0"/>
            <a:endParaRPr lang="en-US" noProof="0" smtClean="0"/>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fld id="{EF8F3728-1FEC-4230-BCB9-C44B12BB1A1E}" type="slidenum">
              <a:rPr lang="en-US"/>
              <a:pPr/>
              <a:t>‹#›</a:t>
            </a:fld>
            <a:endParaRPr lang="en-US"/>
          </a:p>
        </p:txBody>
      </p:sp>
    </p:spTree>
    <p:extLst>
      <p:ext uri="{BB962C8B-B14F-4D97-AF65-F5344CB8AC3E}">
        <p14:creationId xmlns:p14="http://schemas.microsoft.com/office/powerpoint/2010/main" val="209635636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fld id="{FDE550CB-8249-4F6F-94D7-12E50F61CE94}" type="slidenum">
              <a:rPr lang="en-US"/>
              <a:pPr/>
              <a:t>‹#›</a:t>
            </a:fld>
            <a:endParaRPr lang="en-US"/>
          </a:p>
        </p:txBody>
      </p:sp>
    </p:spTree>
    <p:extLst>
      <p:ext uri="{BB962C8B-B14F-4D97-AF65-F5344CB8AC3E}">
        <p14:creationId xmlns:p14="http://schemas.microsoft.com/office/powerpoint/2010/main" val="290080196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US"/>
          </a:p>
        </p:txBody>
      </p:sp>
      <p:sp>
        <p:nvSpPr>
          <p:cNvPr id="5" name="Rectangle 25"/>
          <p:cNvSpPr>
            <a:spLocks noGrp="1" noChangeArrowheads="1"/>
          </p:cNvSpPr>
          <p:nvPr>
            <p:ph type="ftr" sz="quarter" idx="11"/>
          </p:nvPr>
        </p:nvSpPr>
        <p:spPr>
          <a:ln/>
        </p:spPr>
        <p:txBody>
          <a:bodyPr/>
          <a:lstStyle>
            <a:lvl1pPr>
              <a:defRPr/>
            </a:lvl1pPr>
          </a:lstStyle>
          <a:p>
            <a:pPr>
              <a:defRPr/>
            </a:pPr>
            <a:endParaRPr lang="en-US"/>
          </a:p>
        </p:txBody>
      </p:sp>
      <p:sp>
        <p:nvSpPr>
          <p:cNvPr id="6" name="Rectangle 26"/>
          <p:cNvSpPr>
            <a:spLocks noGrp="1" noChangeArrowheads="1"/>
          </p:cNvSpPr>
          <p:nvPr>
            <p:ph type="sldNum" sz="quarter" idx="12"/>
          </p:nvPr>
        </p:nvSpPr>
        <p:spPr>
          <a:ln/>
        </p:spPr>
        <p:txBody>
          <a:bodyPr/>
          <a:lstStyle>
            <a:lvl1pPr>
              <a:defRPr/>
            </a:lvl1pPr>
          </a:lstStyle>
          <a:p>
            <a:fld id="{3C59B5E5-E36E-4F52-9E63-29BC5F05E9DA}" type="slidenum">
              <a:rPr lang="en-US"/>
              <a:pPr/>
              <a:t>‹#›</a:t>
            </a:fld>
            <a:endParaRPr lang="en-US"/>
          </a:p>
        </p:txBody>
      </p:sp>
    </p:spTree>
    <p:extLst>
      <p:ext uri="{BB962C8B-B14F-4D97-AF65-F5344CB8AC3E}">
        <p14:creationId xmlns:p14="http://schemas.microsoft.com/office/powerpoint/2010/main" val="60537947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fld id="{A53088A2-3D4D-4775-AF79-B548E9881D1F}" type="slidenum">
              <a:rPr lang="en-US"/>
              <a:pPr/>
              <a:t>‹#›</a:t>
            </a:fld>
            <a:endParaRPr lang="en-US"/>
          </a:p>
        </p:txBody>
      </p:sp>
    </p:spTree>
    <p:extLst>
      <p:ext uri="{BB962C8B-B14F-4D97-AF65-F5344CB8AC3E}">
        <p14:creationId xmlns:p14="http://schemas.microsoft.com/office/powerpoint/2010/main" val="166023229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4"/>
          <p:cNvSpPr>
            <a:spLocks noGrp="1" noChangeArrowheads="1"/>
          </p:cNvSpPr>
          <p:nvPr>
            <p:ph type="dt" sz="half" idx="10"/>
          </p:nvPr>
        </p:nvSpPr>
        <p:spPr>
          <a:ln/>
        </p:spPr>
        <p:txBody>
          <a:bodyPr/>
          <a:lstStyle>
            <a:lvl1pPr>
              <a:defRPr/>
            </a:lvl1pPr>
          </a:lstStyle>
          <a:p>
            <a:pPr>
              <a:defRPr/>
            </a:pPr>
            <a:endParaRPr lang="en-US"/>
          </a:p>
        </p:txBody>
      </p:sp>
      <p:sp>
        <p:nvSpPr>
          <p:cNvPr id="8" name="Rectangle 25"/>
          <p:cNvSpPr>
            <a:spLocks noGrp="1" noChangeArrowheads="1"/>
          </p:cNvSpPr>
          <p:nvPr>
            <p:ph type="ftr" sz="quarter" idx="11"/>
          </p:nvPr>
        </p:nvSpPr>
        <p:spPr>
          <a:ln/>
        </p:spPr>
        <p:txBody>
          <a:bodyPr/>
          <a:lstStyle>
            <a:lvl1pPr>
              <a:defRPr/>
            </a:lvl1pPr>
          </a:lstStyle>
          <a:p>
            <a:pPr>
              <a:defRPr/>
            </a:pPr>
            <a:endParaRPr lang="en-US"/>
          </a:p>
        </p:txBody>
      </p:sp>
      <p:sp>
        <p:nvSpPr>
          <p:cNvPr id="9" name="Rectangle 26"/>
          <p:cNvSpPr>
            <a:spLocks noGrp="1" noChangeArrowheads="1"/>
          </p:cNvSpPr>
          <p:nvPr>
            <p:ph type="sldNum" sz="quarter" idx="12"/>
          </p:nvPr>
        </p:nvSpPr>
        <p:spPr>
          <a:ln/>
        </p:spPr>
        <p:txBody>
          <a:bodyPr/>
          <a:lstStyle>
            <a:lvl1pPr>
              <a:defRPr/>
            </a:lvl1pPr>
          </a:lstStyle>
          <a:p>
            <a:fld id="{667D01BA-94EE-4352-A977-2E314234F632}" type="slidenum">
              <a:rPr lang="en-US"/>
              <a:pPr/>
              <a:t>‹#›</a:t>
            </a:fld>
            <a:endParaRPr lang="en-US"/>
          </a:p>
        </p:txBody>
      </p:sp>
    </p:spTree>
    <p:extLst>
      <p:ext uri="{BB962C8B-B14F-4D97-AF65-F5344CB8AC3E}">
        <p14:creationId xmlns:p14="http://schemas.microsoft.com/office/powerpoint/2010/main" val="926758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4"/>
          <p:cNvSpPr>
            <a:spLocks noGrp="1" noChangeArrowheads="1"/>
          </p:cNvSpPr>
          <p:nvPr>
            <p:ph type="dt" sz="half" idx="10"/>
          </p:nvPr>
        </p:nvSpPr>
        <p:spPr>
          <a:ln/>
        </p:spPr>
        <p:txBody>
          <a:bodyPr/>
          <a:lstStyle>
            <a:lvl1pPr>
              <a:defRPr/>
            </a:lvl1pPr>
          </a:lstStyle>
          <a:p>
            <a:pPr>
              <a:defRPr/>
            </a:pPr>
            <a:endParaRPr lang="en-US"/>
          </a:p>
        </p:txBody>
      </p:sp>
      <p:sp>
        <p:nvSpPr>
          <p:cNvPr id="4" name="Rectangle 25"/>
          <p:cNvSpPr>
            <a:spLocks noGrp="1" noChangeArrowheads="1"/>
          </p:cNvSpPr>
          <p:nvPr>
            <p:ph type="ftr" sz="quarter" idx="11"/>
          </p:nvPr>
        </p:nvSpPr>
        <p:spPr>
          <a:ln/>
        </p:spPr>
        <p:txBody>
          <a:bodyPr/>
          <a:lstStyle>
            <a:lvl1pPr>
              <a:defRPr/>
            </a:lvl1pPr>
          </a:lstStyle>
          <a:p>
            <a:pPr>
              <a:defRPr/>
            </a:pPr>
            <a:endParaRPr lang="en-US"/>
          </a:p>
        </p:txBody>
      </p:sp>
      <p:sp>
        <p:nvSpPr>
          <p:cNvPr id="5" name="Rectangle 26"/>
          <p:cNvSpPr>
            <a:spLocks noGrp="1" noChangeArrowheads="1"/>
          </p:cNvSpPr>
          <p:nvPr>
            <p:ph type="sldNum" sz="quarter" idx="12"/>
          </p:nvPr>
        </p:nvSpPr>
        <p:spPr>
          <a:ln/>
        </p:spPr>
        <p:txBody>
          <a:bodyPr/>
          <a:lstStyle>
            <a:lvl1pPr>
              <a:defRPr/>
            </a:lvl1pPr>
          </a:lstStyle>
          <a:p>
            <a:fld id="{996C9C4C-26DE-4F17-842A-FC8228478157}" type="slidenum">
              <a:rPr lang="en-US"/>
              <a:pPr/>
              <a:t>‹#›</a:t>
            </a:fld>
            <a:endParaRPr lang="en-US"/>
          </a:p>
        </p:txBody>
      </p:sp>
    </p:spTree>
    <p:extLst>
      <p:ext uri="{BB962C8B-B14F-4D97-AF65-F5344CB8AC3E}">
        <p14:creationId xmlns:p14="http://schemas.microsoft.com/office/powerpoint/2010/main" val="244922920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US"/>
          </a:p>
        </p:txBody>
      </p:sp>
      <p:sp>
        <p:nvSpPr>
          <p:cNvPr id="3" name="Rectangle 25"/>
          <p:cNvSpPr>
            <a:spLocks noGrp="1" noChangeArrowheads="1"/>
          </p:cNvSpPr>
          <p:nvPr>
            <p:ph type="ftr" sz="quarter" idx="11"/>
          </p:nvPr>
        </p:nvSpPr>
        <p:spPr>
          <a:ln/>
        </p:spPr>
        <p:txBody>
          <a:bodyPr/>
          <a:lstStyle>
            <a:lvl1pPr>
              <a:defRPr/>
            </a:lvl1pPr>
          </a:lstStyle>
          <a:p>
            <a:pPr>
              <a:defRPr/>
            </a:pPr>
            <a:endParaRPr lang="en-US"/>
          </a:p>
        </p:txBody>
      </p:sp>
      <p:sp>
        <p:nvSpPr>
          <p:cNvPr id="4" name="Rectangle 26"/>
          <p:cNvSpPr>
            <a:spLocks noGrp="1" noChangeArrowheads="1"/>
          </p:cNvSpPr>
          <p:nvPr>
            <p:ph type="sldNum" sz="quarter" idx="12"/>
          </p:nvPr>
        </p:nvSpPr>
        <p:spPr>
          <a:ln/>
        </p:spPr>
        <p:txBody>
          <a:bodyPr/>
          <a:lstStyle>
            <a:lvl1pPr>
              <a:defRPr/>
            </a:lvl1pPr>
          </a:lstStyle>
          <a:p>
            <a:fld id="{21FE7630-B096-4BB7-959A-CABEBFEDB5AA}" type="slidenum">
              <a:rPr lang="en-US"/>
              <a:pPr/>
              <a:t>‹#›</a:t>
            </a:fld>
            <a:endParaRPr lang="en-US"/>
          </a:p>
        </p:txBody>
      </p:sp>
    </p:spTree>
    <p:extLst>
      <p:ext uri="{BB962C8B-B14F-4D97-AF65-F5344CB8AC3E}">
        <p14:creationId xmlns:p14="http://schemas.microsoft.com/office/powerpoint/2010/main" val="67125286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fld id="{8276118B-9816-4664-8CDD-998001E2E58E}" type="slidenum">
              <a:rPr lang="en-US"/>
              <a:pPr/>
              <a:t>‹#›</a:t>
            </a:fld>
            <a:endParaRPr lang="en-US"/>
          </a:p>
        </p:txBody>
      </p:sp>
    </p:spTree>
    <p:extLst>
      <p:ext uri="{BB962C8B-B14F-4D97-AF65-F5344CB8AC3E}">
        <p14:creationId xmlns:p14="http://schemas.microsoft.com/office/powerpoint/2010/main" val="407943792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US"/>
          </a:p>
        </p:txBody>
      </p:sp>
      <p:sp>
        <p:nvSpPr>
          <p:cNvPr id="6" name="Rectangle 25"/>
          <p:cNvSpPr>
            <a:spLocks noGrp="1" noChangeArrowheads="1"/>
          </p:cNvSpPr>
          <p:nvPr>
            <p:ph type="ftr" sz="quarter" idx="11"/>
          </p:nvPr>
        </p:nvSpPr>
        <p:spPr>
          <a:ln/>
        </p:spPr>
        <p:txBody>
          <a:bodyPr/>
          <a:lstStyle>
            <a:lvl1pPr>
              <a:defRPr/>
            </a:lvl1pPr>
          </a:lstStyle>
          <a:p>
            <a:pPr>
              <a:defRPr/>
            </a:pPr>
            <a:endParaRPr lang="en-US"/>
          </a:p>
        </p:txBody>
      </p:sp>
      <p:sp>
        <p:nvSpPr>
          <p:cNvPr id="7" name="Rectangle 26"/>
          <p:cNvSpPr>
            <a:spLocks noGrp="1" noChangeArrowheads="1"/>
          </p:cNvSpPr>
          <p:nvPr>
            <p:ph type="sldNum" sz="quarter" idx="12"/>
          </p:nvPr>
        </p:nvSpPr>
        <p:spPr>
          <a:ln/>
        </p:spPr>
        <p:txBody>
          <a:bodyPr/>
          <a:lstStyle>
            <a:lvl1pPr>
              <a:defRPr/>
            </a:lvl1pPr>
          </a:lstStyle>
          <a:p>
            <a:fld id="{9DD26A17-7E7C-497F-A0B9-F0D6B4F7CE92}" type="slidenum">
              <a:rPr lang="en-US"/>
              <a:pPr/>
              <a:t>‹#›</a:t>
            </a:fld>
            <a:endParaRPr lang="en-US"/>
          </a:p>
        </p:txBody>
      </p:sp>
    </p:spTree>
    <p:extLst>
      <p:ext uri="{BB962C8B-B14F-4D97-AF65-F5344CB8AC3E}">
        <p14:creationId xmlns:p14="http://schemas.microsoft.com/office/powerpoint/2010/main" val="368730834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6146" name="Group 2"/>
          <p:cNvGrpSpPr>
            <a:grpSpLocks/>
          </p:cNvGrpSpPr>
          <p:nvPr/>
        </p:nvGrpSpPr>
        <p:grpSpPr bwMode="auto">
          <a:xfrm>
            <a:off x="0" y="0"/>
            <a:ext cx="9144000" cy="6858000"/>
            <a:chOff x="0" y="0"/>
            <a:chExt cx="5760" cy="4320"/>
          </a:xfrm>
        </p:grpSpPr>
        <p:sp>
          <p:nvSpPr>
            <p:cNvPr id="52227"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US">
                <a:latin typeface="Arial" charset="0"/>
                <a:cs typeface="Arial" charset="0"/>
              </a:endParaRPr>
            </a:p>
          </p:txBody>
        </p:sp>
        <p:sp>
          <p:nvSpPr>
            <p:cNvPr id="52228"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a:latin typeface="Arial" charset="0"/>
                <a:cs typeface="Arial" charset="0"/>
              </a:endParaRPr>
            </a:p>
          </p:txBody>
        </p:sp>
      </p:grpSp>
      <p:sp>
        <p:nvSpPr>
          <p:cNvPr id="52229"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US">
              <a:latin typeface="Arial" charset="0"/>
              <a:cs typeface="Arial" charset="0"/>
            </a:endParaRPr>
          </a:p>
        </p:txBody>
      </p:sp>
      <p:grpSp>
        <p:nvGrpSpPr>
          <p:cNvPr id="6148" name="Group 6"/>
          <p:cNvGrpSpPr>
            <a:grpSpLocks/>
          </p:cNvGrpSpPr>
          <p:nvPr/>
        </p:nvGrpSpPr>
        <p:grpSpPr bwMode="auto">
          <a:xfrm>
            <a:off x="0" y="6019800"/>
            <a:ext cx="7848600" cy="857250"/>
            <a:chOff x="0" y="3792"/>
            <a:chExt cx="4944" cy="540"/>
          </a:xfrm>
        </p:grpSpPr>
        <p:sp>
          <p:nvSpPr>
            <p:cNvPr id="52231"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grpSp>
          <p:nvGrpSpPr>
            <p:cNvPr id="6162" name="Group 8"/>
            <p:cNvGrpSpPr>
              <a:grpSpLocks/>
            </p:cNvGrpSpPr>
            <p:nvPr userDrawn="1"/>
          </p:nvGrpSpPr>
          <p:grpSpPr bwMode="auto">
            <a:xfrm>
              <a:off x="2486" y="3792"/>
              <a:ext cx="2458" cy="540"/>
              <a:chOff x="2486" y="3792"/>
              <a:chExt cx="2458" cy="540"/>
            </a:xfrm>
          </p:grpSpPr>
          <p:sp>
            <p:nvSpPr>
              <p:cNvPr id="52233"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52234"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52235"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52236"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52237"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grpSp>
        <p:sp>
          <p:nvSpPr>
            <p:cNvPr id="52238"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a:latin typeface="Arial" charset="0"/>
                <a:cs typeface="Arial" charset="0"/>
              </a:endParaRPr>
            </a:p>
          </p:txBody>
        </p:sp>
      </p:grpSp>
      <p:grpSp>
        <p:nvGrpSpPr>
          <p:cNvPr id="6149" name="Group 15"/>
          <p:cNvGrpSpPr>
            <a:grpSpLocks/>
          </p:cNvGrpSpPr>
          <p:nvPr/>
        </p:nvGrpSpPr>
        <p:grpSpPr bwMode="auto">
          <a:xfrm>
            <a:off x="627063" y="6021388"/>
            <a:ext cx="5684837" cy="849312"/>
            <a:chOff x="395" y="3793"/>
            <a:chExt cx="3581" cy="535"/>
          </a:xfrm>
        </p:grpSpPr>
        <p:sp>
          <p:nvSpPr>
            <p:cNvPr id="52240"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52241"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52242"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52243"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52244"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sp>
          <p:nvSpPr>
            <p:cNvPr id="52245"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US">
                <a:latin typeface="Arial" charset="0"/>
                <a:cs typeface="Arial" charset="0"/>
              </a:endParaRPr>
            </a:p>
          </p:txBody>
        </p:sp>
      </p:grpSp>
      <p:sp>
        <p:nvSpPr>
          <p:cNvPr id="52246"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51" name="Rectangle 23"/>
          <p:cNvSpPr>
            <a:spLocks noGrp="1" noChangeArrowheads="1"/>
          </p:cNvSpPr>
          <p:nvPr>
            <p:ph type="body" idx="1"/>
          </p:nvPr>
        </p:nvSpPr>
        <p:spPr bwMode="auto">
          <a:xfrm>
            <a:off x="457200" y="1600200"/>
            <a:ext cx="82296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2248"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effectLst>
                  <a:outerShdw blurRad="38100" dist="38100" dir="2700000" algn="tl">
                    <a:srgbClr val="000000"/>
                  </a:outerShdw>
                </a:effectLst>
                <a:latin typeface="Arial" charset="0"/>
                <a:cs typeface="Arial" charset="0"/>
              </a:defRPr>
            </a:lvl1pPr>
          </a:lstStyle>
          <a:p>
            <a:pPr>
              <a:defRPr/>
            </a:pPr>
            <a:endParaRPr lang="en-US"/>
          </a:p>
        </p:txBody>
      </p:sp>
      <p:sp>
        <p:nvSpPr>
          <p:cNvPr id="52249"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smtClean="0">
                <a:effectLst>
                  <a:outerShdw blurRad="38100" dist="38100" dir="2700000" algn="tl">
                    <a:srgbClr val="000000"/>
                  </a:outerShdw>
                </a:effectLst>
                <a:latin typeface="Arial" charset="0"/>
                <a:cs typeface="Arial" charset="0"/>
              </a:defRPr>
            </a:lvl1pPr>
          </a:lstStyle>
          <a:p>
            <a:pPr>
              <a:defRPr/>
            </a:pPr>
            <a:endParaRPr lang="en-US"/>
          </a:p>
        </p:txBody>
      </p:sp>
      <p:sp>
        <p:nvSpPr>
          <p:cNvPr id="52250"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33496C65-D7EE-4B7B-A548-92EFCB6E6909}"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80"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png"/><Relationship Id="rId5" Type="http://schemas.openxmlformats.org/officeDocument/2006/relationships/oleObject" Target="../embeddings/oleObject2.bin"/><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4.jpeg"/><Relationship Id="rId7" Type="http://schemas.openxmlformats.org/officeDocument/2006/relationships/image" Target="../media/image16.jpeg"/><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3.jpe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4" Type="http://schemas.openxmlformats.org/officeDocument/2006/relationships/image" Target="../media/image28.jpeg"/></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http://www.dinf.ne.jp/doc/english/global/david/dwe002/dwe002g/dwe00222g24.gif" TargetMode="External"/><Relationship Id="rId2" Type="http://schemas.openxmlformats.org/officeDocument/2006/relationships/image" Target="../media/image30.gif"/><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hyperlink" Target="../../../dang%20anh%20ngoc/education%20video/deformity/scoliosis%20exam/CHOC%20Children_s%20Video%20-%20Scoliosis%20Screening%20Podcast.flv" TargetMode="External"/><Relationship Id="rId2" Type="http://schemas.openxmlformats.org/officeDocument/2006/relationships/image" Target="../media/image31.jpeg"/><Relationship Id="rId1" Type="http://schemas.openxmlformats.org/officeDocument/2006/relationships/slideLayout" Target="../slideLayouts/slideLayout13.xml"/><Relationship Id="rId6" Type="http://schemas.openxmlformats.org/officeDocument/2006/relationships/hyperlink" Target="../../../dang%20anh%20ngoc/education%20video/deformity/Kristen's%20Examination%20Pre-Surgery%20video%20with%20Scoliosis%20Patient.flv" TargetMode="External"/><Relationship Id="rId5" Type="http://schemas.openxmlformats.org/officeDocument/2006/relationships/image" Target="../media/image33.jpeg"/><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http://www.cinn.org/images/enhancepics/flatback.gif" TargetMode="External"/><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slideLayout" Target="../slideLayouts/slideLayout4.xml"/><Relationship Id="rId1" Type="http://schemas.openxmlformats.org/officeDocument/2006/relationships/vmlDrawing" Target="../drawings/vmlDrawing3.vml"/><Relationship Id="rId6" Type="http://schemas.openxmlformats.org/officeDocument/2006/relationships/image" Target="../media/image38.png"/><Relationship Id="rId5" Type="http://schemas.openxmlformats.org/officeDocument/2006/relationships/oleObject" Target="../embeddings/oleObject5.bin"/><Relationship Id="rId4" Type="http://schemas.openxmlformats.org/officeDocument/2006/relationships/image" Target="../media/image40.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hyperlink" Target="../../../dang%20anh%20ngoc/education%20video/Spine/deformity/scoliosis.avi"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4.xml"/><Relationship Id="rId4" Type="http://schemas.openxmlformats.org/officeDocument/2006/relationships/image" Target="../media/image46.jpeg"/></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hyperlink" Target="../../../dang%20anh%20ngoc/education%20video/deformity/YouTube%20-%20How%20To%20Apply%20The%20Spinecor%20Brace%20Correctly.flv" TargetMode="External"/><Relationship Id="rId3" Type="http://schemas.openxmlformats.org/officeDocument/2006/relationships/image" Target="../media/image50.jpeg"/><Relationship Id="rId7" Type="http://schemas.openxmlformats.org/officeDocument/2006/relationships/hyperlink" Target="../../../dang%20anh%20ngoc/education%20video/Spine/deformity/HowStuffWorks%20Videos%20Human%20Atlas%20%20Scoliosis.flv" TargetMode="External"/><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hyperlink" Target="../../../dang%20anh%20ngoc/education%20video/Spine/YouTube%20-%20Scoliosis%20Exercise%20by%20SpineHarmony.flv" TargetMode="External"/><Relationship Id="rId10" Type="http://schemas.openxmlformats.org/officeDocument/2006/relationships/hyperlink" Target="../../../dang%20anh%20ngoc/education%20video/Spine/deformity/Polaris%206.35%20Spinal%20System.flv" TargetMode="External"/><Relationship Id="rId4" Type="http://schemas.openxmlformats.org/officeDocument/2006/relationships/image" Target="../media/image51.jpeg"/><Relationship Id="rId9" Type="http://schemas.openxmlformats.org/officeDocument/2006/relationships/hyperlink" Target="../../../dang%20anh%20ngoc/education%20video/deformity/correct%20scoliosis/YouTube%20-%20Scoliosis%20Non-Surgical%20Treatment-%20Reduction%20and%20Rehabilitation.flv"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hyperlink" Target="../../../dang%20anh%20ngoc/education%20video/deformity/scoliosis%20screening/YouTube%20-%20Scoliosis%20Screening%20~%20Catch%20the%20Curve.flv" TargetMode="External"/><Relationship Id="rId3" Type="http://schemas.openxmlformats.org/officeDocument/2006/relationships/image" Target="../media/image59.jpeg"/><Relationship Id="rId7" Type="http://schemas.openxmlformats.org/officeDocument/2006/relationships/hyperlink" Target="../../../dang%20anh%20ngoc/education%20video/other/chair%20desk/YouTube%20-%20Classroom%20posture.flv" TargetMode="External"/><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hyperlink" Target="../../../dang%20anh%20ngoc/education%20video/other/YouTube%20-%20Backpack%20Safety.flv" TargetMode="External"/><Relationship Id="rId5" Type="http://schemas.openxmlformats.org/officeDocument/2006/relationships/image" Target="../media/image21.jpeg"/><Relationship Id="rId4" Type="http://schemas.openxmlformats.org/officeDocument/2006/relationships/hyperlink" Target="../../../dang%20anh%20ngoc/education%20video/Spine/Health%20%20Your%20Posture%20(1953)%20-%20Video.flv"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67.png"/><Relationship Id="rId5" Type="http://schemas.openxmlformats.org/officeDocument/2006/relationships/oleObject" Target="../embeddings/oleObject7.bin"/><Relationship Id="rId4" Type="http://schemas.openxmlformats.org/officeDocument/2006/relationships/image" Target="../media/image66.png"/></Relationships>
</file>

<file path=ppt/slides/_rels/slide5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dang%20anh%20ngoc/education%20video/Spine/deformity/personal%20deformity/HowStuffWorks%20Videos%20Surgery%20Saved%20My%20Life%20%20Juma's%20Spine.flv"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http://www.tenosce.freeserve.co.uk/IshtaSpinalTouch/Images/Plumblines.gif"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dang%20anh%20ngoc/education%20video/Spine/deformity/video%20Kyphosis%20-%20What%20is%20it%20%20-%20kyphosis,%20kyphoscoliosis,%20kyphosis%20treatment%20-%20videos%20Jubii%20TV.flv" TargetMode="External"/><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http://courses.washington.edu/hubio553/images/lordosis.jpg" TargetMode="External"/><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http://db2.doyma.es/images/37v54n02/37v54n02a00147fig005.jpg" TargetMode="External"/><Relationship Id="rId4" Type="http://schemas.openxmlformats.org/officeDocument/2006/relationships/image" Target="../media/image72.jpeg"/></Relationships>
</file>

<file path=ppt/slides/_rels/slide6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http://www.ki.se/odont/cariologi_endodonti/exarb/Image44.gif" TargetMode="External"/><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http://www.eng.auburn.edu/ie/ose/SCMD_1.jpg" TargetMode="External"/><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http://www.amberhillpt.com/images/equip/pnuemap.jpg" TargetMode="External"/><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1.emf"/></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4.xml"/><Relationship Id="rId5" Type="http://schemas.openxmlformats.org/officeDocument/2006/relationships/slide" Target="slide1.xml"/><Relationship Id="rId4" Type="http://schemas.openxmlformats.org/officeDocument/2006/relationships/image" Target="../media/image89.png"/></Relationships>
</file>

<file path=ppt/slides/_rels/slide7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93.png"/></Relationships>
</file>

<file path=ppt/slides/_rels/slide7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4.xml"/><Relationship Id="rId4" Type="http://schemas.openxmlformats.org/officeDocument/2006/relationships/image" Target="../media/image97.png"/></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hyperlink" Target="../../../dang%20anh%20ngoc/education%20video/Spine/deformity/personal%20deformity/Scoliosis2.flv" TargetMode="External"/><Relationship Id="rId3" Type="http://schemas.openxmlformats.org/officeDocument/2006/relationships/image" Target="../media/image101.jpeg"/><Relationship Id="rId7" Type="http://schemas.openxmlformats.org/officeDocument/2006/relationships/hyperlink" Target="../../../dang%20anh%20ngoc/education%20video/deformity/Spine%20Exam.flv" TargetMode="External"/><Relationship Id="rId2" Type="http://schemas.openxmlformats.org/officeDocument/2006/relationships/image" Target="../media/image100.jpeg"/><Relationship Id="rId1" Type="http://schemas.openxmlformats.org/officeDocument/2006/relationships/slideLayout" Target="../slideLayouts/slideLayout2.xml"/><Relationship Id="rId6" Type="http://schemas.openxmlformats.org/officeDocument/2006/relationships/hyperlink" Target="../../../dang%20anh%20ngoc/education%20video/deformity/Postural%20Disturbance%20Evaluation%20Video.mp4" TargetMode="External"/><Relationship Id="rId5" Type="http://schemas.openxmlformats.org/officeDocument/2006/relationships/image" Target="../media/image103.jpeg"/><Relationship Id="rId4" Type="http://schemas.openxmlformats.org/officeDocument/2006/relationships/image" Target="../media/image102.jpeg"/></Relationships>
</file>

<file path=ppt/slides/_rels/slide82.xml.rels><?xml version="1.0" encoding="UTF-8" standalone="yes"?>
<Relationships xmlns="http://schemas.openxmlformats.org/package/2006/relationships"><Relationship Id="rId3" Type="http://schemas.openxmlformats.org/officeDocument/2006/relationships/hyperlink" Target="http://www.iscoliosis.com/images/m_preop_t2.gif" TargetMode="External"/><Relationship Id="rId2" Type="http://schemas.openxmlformats.org/officeDocument/2006/relationships/image" Target="../media/image104.png"/><Relationship Id="rId1" Type="http://schemas.openxmlformats.org/officeDocument/2006/relationships/slideLayout" Target="../slideLayouts/slideLayout4.xml"/><Relationship Id="rId4" Type="http://schemas.openxmlformats.org/officeDocument/2006/relationships/image" Target="../media/image105.png"/></Relationships>
</file>

<file path=ppt/slides/_rels/slide83.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hyperlink" Target="../../../dang%20anh%20ngoc/education%20video/Spine/deformity/HowStuffWorks%20Videos%20Human%20Atlas%20%20Anatomy%20of%20Spine.flv"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ctrTitle" idx="4294967295"/>
          </p:nvPr>
        </p:nvSpPr>
        <p:spPr>
          <a:xfrm>
            <a:off x="534988" y="-5300663"/>
            <a:ext cx="8609012" cy="12158663"/>
          </a:xfrm>
        </p:spPr>
        <p:txBody>
          <a:bodyPr lIns="92075" tIns="46038" rIns="92075" bIns="46038" anchor="b"/>
          <a:lstStyle/>
          <a:p>
            <a:pPr eaLnBrk="1" hangingPunct="1">
              <a:defRPr/>
            </a:pPr>
            <a:r>
              <a:rPr lang="en-US" sz="5400" smtClean="0">
                <a:latin typeface="VNI-Times" pitchFamily="2" charset="0"/>
                <a:cs typeface="Times New Roman" pitchFamily="18" charset="0"/>
              </a:rPr>
              <a:t/>
            </a:r>
            <a:br>
              <a:rPr lang="en-US" sz="5400" smtClean="0">
                <a:latin typeface="VNI-Times" pitchFamily="2" charset="0"/>
                <a:cs typeface="Times New Roman" pitchFamily="18" charset="0"/>
              </a:rPr>
            </a:br>
            <a:r>
              <a:rPr lang="en-US" sz="5400" smtClean="0">
                <a:latin typeface="VNI-Times" pitchFamily="2" charset="0"/>
                <a:cs typeface="Times New Roman" pitchFamily="18" charset="0"/>
              </a:rPr>
              <a:t/>
            </a:r>
            <a:br>
              <a:rPr lang="en-US" sz="5400" smtClean="0">
                <a:latin typeface="VNI-Times" pitchFamily="2" charset="0"/>
                <a:cs typeface="Times New Roman" pitchFamily="18" charset="0"/>
              </a:rPr>
            </a:br>
            <a:r>
              <a:rPr lang="en-US" sz="4800" b="1" smtClean="0">
                <a:latin typeface="VNI-Times" pitchFamily="2" charset="0"/>
                <a:cs typeface="Times New Roman" pitchFamily="18" charset="0"/>
              </a:rPr>
              <a:t>PHAÙT HIEÄN SÔÙM VAØ KHAÙM CONG VEÏO COÄT SOÁNG</a:t>
            </a:r>
            <a:r>
              <a:rPr lang="en-US" smtClean="0">
                <a:latin typeface="VNI-Times" pitchFamily="2" charset="0"/>
                <a:cs typeface="Times New Roman" pitchFamily="18" charset="0"/>
              </a:rPr>
              <a:t/>
            </a:r>
            <a:br>
              <a:rPr lang="en-US" smtClean="0">
                <a:latin typeface="VNI-Times" pitchFamily="2" charset="0"/>
                <a:cs typeface="Times New Roman" pitchFamily="18" charset="0"/>
              </a:rPr>
            </a:br>
            <a:r>
              <a:rPr lang="en-US" smtClean="0">
                <a:latin typeface="VNI-Times" pitchFamily="2" charset="0"/>
                <a:cs typeface="Times New Roman" pitchFamily="18" charset="0"/>
              </a:rPr>
              <a:t/>
            </a:r>
            <a:br>
              <a:rPr lang="en-US" smtClean="0">
                <a:latin typeface="VNI-Times" pitchFamily="2" charset="0"/>
                <a:cs typeface="Times New Roman" pitchFamily="18" charset="0"/>
              </a:rPr>
            </a:br>
            <a:r>
              <a:rPr lang="en-US" sz="5400" smtClean="0">
                <a:latin typeface="VNI-Times" pitchFamily="2" charset="0"/>
                <a:cs typeface="Times New Roman" pitchFamily="18" charset="0"/>
              </a:rPr>
              <a:t/>
            </a:r>
            <a:br>
              <a:rPr lang="en-US" sz="5400" smtClean="0">
                <a:latin typeface="VNI-Times" pitchFamily="2" charset="0"/>
                <a:cs typeface="Times New Roman" pitchFamily="18" charset="0"/>
              </a:rPr>
            </a:br>
            <a:r>
              <a:rPr lang="en-US" sz="5400" smtClean="0">
                <a:latin typeface="VNI-Times" pitchFamily="2" charset="0"/>
                <a:cs typeface="Times New Roman" pitchFamily="18" charset="0"/>
              </a:rPr>
              <a:t/>
            </a:r>
            <a:br>
              <a:rPr lang="en-US" sz="5400" smtClean="0">
                <a:latin typeface="VNI-Times" pitchFamily="2" charset="0"/>
                <a:cs typeface="Times New Roman" pitchFamily="18" charset="0"/>
              </a:rPr>
            </a:br>
            <a:r>
              <a:rPr lang="en-US" sz="5400" smtClean="0">
                <a:latin typeface="VNI-Times" pitchFamily="2" charset="0"/>
                <a:cs typeface="Times New Roman" pitchFamily="18" charset="0"/>
              </a:rPr>
              <a:t> </a:t>
            </a:r>
            <a:br>
              <a:rPr lang="en-US" sz="5400" smtClean="0">
                <a:latin typeface="VNI-Times" pitchFamily="2" charset="0"/>
                <a:cs typeface="Times New Roman" pitchFamily="18" charset="0"/>
              </a:rPr>
            </a:br>
            <a:endParaRPr lang="en-US" sz="5400" smtClean="0">
              <a:latin typeface="VNI-Times" pitchFamily="2" charset="0"/>
              <a:cs typeface="Times New Roman" pitchFamily="18" charset="0"/>
            </a:endParaRPr>
          </a:p>
        </p:txBody>
      </p:sp>
      <p:sp>
        <p:nvSpPr>
          <p:cNvPr id="22531" name="Rectangle 3"/>
          <p:cNvSpPr>
            <a:spLocks noGrp="1" noChangeArrowheads="1"/>
          </p:cNvSpPr>
          <p:nvPr>
            <p:ph type="subTitle" idx="4294967295"/>
          </p:nvPr>
        </p:nvSpPr>
        <p:spPr>
          <a:xfrm>
            <a:off x="1676400" y="3733800"/>
            <a:ext cx="6934200" cy="1916113"/>
          </a:xfrm>
        </p:spPr>
        <p:txBody>
          <a:bodyPr lIns="92075" tIns="46038" rIns="92075" bIns="46038" anchor="ctr"/>
          <a:lstStyle/>
          <a:p>
            <a:pPr marL="0" indent="0" algn="ctr" eaLnBrk="1" hangingPunct="1">
              <a:buFontTx/>
              <a:buNone/>
              <a:defRPr/>
            </a:pPr>
            <a:r>
              <a:rPr lang="en-US" sz="4000" b="1" smtClean="0">
                <a:effectLst>
                  <a:outerShdw blurRad="38100" dist="38100" dir="2700000" algn="tl">
                    <a:srgbClr val="000000"/>
                  </a:outerShdw>
                </a:effectLst>
                <a:latin typeface="VNI-Times" pitchFamily="2" charset="0"/>
                <a:cs typeface="Times New Roman" pitchFamily="18" charset="0"/>
              </a:rPr>
              <a:t>BS. Phaïm thò Nguyeät Aùnh</a:t>
            </a:r>
            <a:br>
              <a:rPr lang="en-US" sz="4000" b="1" smtClean="0">
                <a:effectLst>
                  <a:outerShdw blurRad="38100" dist="38100" dir="2700000" algn="tl">
                    <a:srgbClr val="000000"/>
                  </a:outerShdw>
                </a:effectLst>
                <a:latin typeface="VNI-Times" pitchFamily="2" charset="0"/>
                <a:cs typeface="Times New Roman" pitchFamily="18" charset="0"/>
              </a:rPr>
            </a:br>
            <a:r>
              <a:rPr lang="en-US" sz="4000" b="1" smtClean="0">
                <a:effectLst>
                  <a:outerShdw blurRad="38100" dist="38100" dir="2700000" algn="tl">
                    <a:srgbClr val="000000"/>
                  </a:outerShdw>
                </a:effectLst>
                <a:latin typeface="VNI-Times" pitchFamily="2" charset="0"/>
                <a:cs typeface="Times New Roman" pitchFamily="18" charset="0"/>
              </a:rPr>
              <a:t>Trung taâm BVSKLÑ&amp;MT</a:t>
            </a:r>
          </a:p>
        </p:txBody>
      </p:sp>
    </p:spTree>
  </p:cSld>
  <p:clrMapOvr>
    <a:masterClrMapping/>
  </p:clrMapOvr>
  <p:transition advClick="0"/>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2" name="Rectangle 4"/>
          <p:cNvSpPr>
            <a:spLocks noGrp="1" noChangeArrowheads="1"/>
          </p:cNvSpPr>
          <p:nvPr>
            <p:ph type="title" idx="4294967295"/>
          </p:nvPr>
        </p:nvSpPr>
        <p:spPr/>
        <p:txBody>
          <a:bodyPr lIns="92075" tIns="46038" rIns="92075" bIns="46038"/>
          <a:lstStyle/>
          <a:p>
            <a:pPr eaLnBrk="1" hangingPunct="1">
              <a:defRPr/>
            </a:pPr>
            <a:endParaRPr lang="en-US"/>
          </a:p>
        </p:txBody>
      </p:sp>
      <p:sp>
        <p:nvSpPr>
          <p:cNvPr id="17411" name="Rectangle 5"/>
          <p:cNvSpPr>
            <a:spLocks noGrp="1" noChangeArrowheads="1"/>
          </p:cNvSpPr>
          <p:nvPr>
            <p:ph type="body" sz="half" idx="4294967295"/>
          </p:nvPr>
        </p:nvSpPr>
        <p:spPr>
          <a:xfrm>
            <a:off x="457200" y="1600200"/>
            <a:ext cx="4033838" cy="4495800"/>
          </a:xfrm>
        </p:spPr>
        <p:txBody>
          <a:bodyPr/>
          <a:lstStyle/>
          <a:p>
            <a:pPr eaLnBrk="1" hangingPunct="1"/>
            <a:endParaRPr lang="en-US" sz="2800" smtClean="0"/>
          </a:p>
        </p:txBody>
      </p:sp>
      <p:pic>
        <p:nvPicPr>
          <p:cNvPr id="17412" name="Picture 7" descr="IMG_3421"/>
          <p:cNvPicPr>
            <a:picLocks noGrp="1" noChangeAspect="1" noChangeArrowheads="1"/>
          </p:cNvPicPr>
          <p:nvPr>
            <p:ph type="clipArt" sz="half" idx="4294967295"/>
          </p:nvPr>
        </p:nvPicPr>
        <p:blipFill>
          <a:blip r:embed="rId2">
            <a:extLst>
              <a:ext uri="{28A0092B-C50C-407E-A947-70E740481C1C}">
                <a14:useLocalDpi xmlns:a14="http://schemas.microsoft.com/office/drawing/2010/main" val="0"/>
              </a:ext>
            </a:extLst>
          </a:blip>
          <a:srcRect/>
          <a:stretch>
            <a:fillRect/>
          </a:stretch>
        </p:blipFill>
        <p:spPr>
          <a:xfrm>
            <a:off x="1295400" y="1143000"/>
            <a:ext cx="6553200" cy="5410200"/>
          </a:xfrm>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80" name="Rectangle 4"/>
          <p:cNvSpPr>
            <a:spLocks noGrp="1" noChangeArrowheads="1"/>
          </p:cNvSpPr>
          <p:nvPr>
            <p:ph type="title" idx="4294967295"/>
          </p:nvPr>
        </p:nvSpPr>
        <p:spPr/>
        <p:txBody>
          <a:bodyPr lIns="92075" tIns="46038" rIns="92075" bIns="46038"/>
          <a:lstStyle/>
          <a:p>
            <a:pPr eaLnBrk="1" hangingPunct="1">
              <a:defRPr/>
            </a:pPr>
            <a:endParaRPr lang="en-US"/>
          </a:p>
        </p:txBody>
      </p:sp>
      <p:sp>
        <p:nvSpPr>
          <p:cNvPr id="18435" name="Rectangle 5"/>
          <p:cNvSpPr>
            <a:spLocks noGrp="1" noChangeArrowheads="1"/>
          </p:cNvSpPr>
          <p:nvPr>
            <p:ph type="body" sz="half" idx="4294967295"/>
          </p:nvPr>
        </p:nvSpPr>
        <p:spPr>
          <a:xfrm>
            <a:off x="457200" y="1600200"/>
            <a:ext cx="4033838" cy="4495800"/>
          </a:xfrm>
        </p:spPr>
        <p:txBody>
          <a:bodyPr/>
          <a:lstStyle/>
          <a:p>
            <a:pPr eaLnBrk="1" hangingPunct="1"/>
            <a:endParaRPr lang="en-US" sz="2800" smtClean="0"/>
          </a:p>
        </p:txBody>
      </p:sp>
      <p:pic>
        <p:nvPicPr>
          <p:cNvPr id="18436" name="Picture 7" descr="IMG_3422"/>
          <p:cNvPicPr>
            <a:picLocks noGrp="1" noChangeAspect="1" noChangeArrowheads="1"/>
          </p:cNvPicPr>
          <p:nvPr>
            <p:ph type="clipArt" sz="half" idx="4294967295"/>
          </p:nvPr>
        </p:nvPicPr>
        <p:blipFill>
          <a:blip r:embed="rId2">
            <a:extLst>
              <a:ext uri="{28A0092B-C50C-407E-A947-70E740481C1C}">
                <a14:useLocalDpi xmlns:a14="http://schemas.microsoft.com/office/drawing/2010/main" val="0"/>
              </a:ext>
            </a:extLst>
          </a:blip>
          <a:srcRect/>
          <a:stretch>
            <a:fillRect/>
          </a:stretch>
        </p:blipFill>
        <p:spPr>
          <a:xfrm>
            <a:off x="838200" y="323850"/>
            <a:ext cx="7620000" cy="6000750"/>
          </a:xfrm>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8" name="Rectangle 4"/>
          <p:cNvSpPr>
            <a:spLocks noGrp="1" noChangeArrowheads="1"/>
          </p:cNvSpPr>
          <p:nvPr>
            <p:ph type="title" idx="4294967295"/>
          </p:nvPr>
        </p:nvSpPr>
        <p:spPr/>
        <p:txBody>
          <a:bodyPr lIns="92075" tIns="46038" rIns="92075" bIns="46038"/>
          <a:lstStyle/>
          <a:p>
            <a:pPr eaLnBrk="1" hangingPunct="1">
              <a:defRPr/>
            </a:pPr>
            <a:endParaRPr lang="en-US"/>
          </a:p>
        </p:txBody>
      </p:sp>
      <p:sp>
        <p:nvSpPr>
          <p:cNvPr id="19459" name="Rectangle 5"/>
          <p:cNvSpPr>
            <a:spLocks noGrp="1" noChangeArrowheads="1"/>
          </p:cNvSpPr>
          <p:nvPr>
            <p:ph type="body" sz="half" idx="4294967295"/>
          </p:nvPr>
        </p:nvSpPr>
        <p:spPr>
          <a:xfrm>
            <a:off x="457200" y="1600200"/>
            <a:ext cx="4033838" cy="4495800"/>
          </a:xfrm>
        </p:spPr>
        <p:txBody>
          <a:bodyPr/>
          <a:lstStyle/>
          <a:p>
            <a:pPr eaLnBrk="1" hangingPunct="1"/>
            <a:endParaRPr lang="en-US" sz="2800" smtClean="0"/>
          </a:p>
        </p:txBody>
      </p:sp>
      <p:pic>
        <p:nvPicPr>
          <p:cNvPr id="19460" name="Picture 7" descr="IMG_3423"/>
          <p:cNvPicPr>
            <a:picLocks noGrp="1" noChangeAspect="1" noChangeArrowheads="1"/>
          </p:cNvPicPr>
          <p:nvPr>
            <p:ph type="clipArt" sz="half" idx="4294967295"/>
          </p:nvPr>
        </p:nvPicPr>
        <p:blipFill>
          <a:blip r:embed="rId2">
            <a:extLst>
              <a:ext uri="{28A0092B-C50C-407E-A947-70E740481C1C}">
                <a14:useLocalDpi xmlns:a14="http://schemas.microsoft.com/office/drawing/2010/main" val="0"/>
              </a:ext>
            </a:extLst>
          </a:blip>
          <a:srcRect/>
          <a:stretch>
            <a:fillRect/>
          </a:stretch>
        </p:blipFill>
        <p:spPr>
          <a:xfrm>
            <a:off x="762000" y="323850"/>
            <a:ext cx="7696200" cy="6000750"/>
          </a:xfrm>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Rectangle 2"/>
          <p:cNvSpPr>
            <a:spLocks noChangeArrowheads="1"/>
          </p:cNvSpPr>
          <p:nvPr/>
        </p:nvSpPr>
        <p:spPr bwMode="auto">
          <a:xfrm>
            <a:off x="3486150" y="26050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graphicFrame>
        <p:nvGraphicFramePr>
          <p:cNvPr id="1026" name="Object 3"/>
          <p:cNvGraphicFramePr>
            <a:graphicFrameLocks noChangeAspect="1"/>
          </p:cNvGraphicFramePr>
          <p:nvPr/>
        </p:nvGraphicFramePr>
        <p:xfrm>
          <a:off x="0" y="1066800"/>
          <a:ext cx="5715000" cy="4337050"/>
        </p:xfrm>
        <a:graphic>
          <a:graphicData uri="http://schemas.openxmlformats.org/presentationml/2006/ole">
            <mc:AlternateContent xmlns:mc="http://schemas.openxmlformats.org/markup-compatibility/2006">
              <mc:Choice xmlns:v="urn:schemas-microsoft-com:vml" Requires="v">
                <p:oleObj spid="_x0000_s1032" r:id="rId3" imgW="2172003" imgH="1647619" progId="Paint.Picture">
                  <p:embed/>
                </p:oleObj>
              </mc:Choice>
              <mc:Fallback>
                <p:oleObj r:id="rId3" imgW="2172003" imgH="1647619"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066800"/>
                        <a:ext cx="5715000" cy="4337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30" name="Rectangle 4"/>
          <p:cNvSpPr>
            <a:spLocks noChangeArrowheads="1"/>
          </p:cNvSpPr>
          <p:nvPr/>
        </p:nvSpPr>
        <p:spPr bwMode="auto">
          <a:xfrm>
            <a:off x="3048000" y="25765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graphicFrame>
        <p:nvGraphicFramePr>
          <p:cNvPr id="1027" name="Object 5"/>
          <p:cNvGraphicFramePr>
            <a:graphicFrameLocks noChangeAspect="1"/>
          </p:cNvGraphicFramePr>
          <p:nvPr/>
        </p:nvGraphicFramePr>
        <p:xfrm>
          <a:off x="5711825" y="139700"/>
          <a:ext cx="3397250" cy="3886200"/>
        </p:xfrm>
        <a:graphic>
          <a:graphicData uri="http://schemas.openxmlformats.org/presentationml/2006/ole">
            <mc:AlternateContent xmlns:mc="http://schemas.openxmlformats.org/markup-compatibility/2006">
              <mc:Choice xmlns:v="urn:schemas-microsoft-com:vml" Requires="v">
                <p:oleObj spid="_x0000_s1033" name="Bitmap Image" r:id="rId5" imgW="1390844" imgH="1590897" progId="Paint.Picture">
                  <p:embed/>
                </p:oleObj>
              </mc:Choice>
              <mc:Fallback>
                <p:oleObj name="Bitmap Image" r:id="rId5" imgW="1390844" imgH="1590897" progId="Paint.Picture">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1825" y="139700"/>
                        <a:ext cx="339725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6"/>
          <p:cNvGraphicFramePr>
            <a:graphicFrameLocks noChangeAspect="1"/>
          </p:cNvGraphicFramePr>
          <p:nvPr/>
        </p:nvGraphicFramePr>
        <p:xfrm>
          <a:off x="5715000" y="4025900"/>
          <a:ext cx="3403600" cy="2790825"/>
        </p:xfrm>
        <a:graphic>
          <a:graphicData uri="http://schemas.openxmlformats.org/presentationml/2006/ole">
            <mc:AlternateContent xmlns:mc="http://schemas.openxmlformats.org/markup-compatibility/2006">
              <mc:Choice xmlns:v="urn:schemas-microsoft-com:vml" Requires="v">
                <p:oleObj spid="_x0000_s1034" name="Bitmap Image" r:id="rId7" imgW="1324160" imgH="1085714" progId="Paint.Picture">
                  <p:embed/>
                </p:oleObj>
              </mc:Choice>
              <mc:Fallback>
                <p:oleObj name="Bitmap Image" r:id="rId7" imgW="1324160" imgH="1085714" progId="Paint.Picture">
                  <p:embed/>
                  <p:pic>
                    <p:nvPicPr>
                      <p:cNvPr id="0" name="Object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4025900"/>
                        <a:ext cx="3403600" cy="2790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1" name="Rectangle 7"/>
          <p:cNvSpPr>
            <a:spLocks noChangeArrowheads="1"/>
          </p:cNvSpPr>
          <p:nvPr/>
        </p:nvSpPr>
        <p:spPr bwMode="auto">
          <a:xfrm>
            <a:off x="457200" y="457200"/>
            <a:ext cx="3810000" cy="533400"/>
          </a:xfrm>
          <a:prstGeom prst="rect">
            <a:avLst/>
          </a:prstGeom>
          <a:solidFill>
            <a:schemeClr val="accent1">
              <a:alpha val="0"/>
            </a:schemeClr>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400">
                <a:latin typeface="Times New Roman" panose="02020603050405020304" pitchFamily="18" charset="0"/>
              </a:rPr>
              <a:t>Khám tư thế cúi</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4"/>
          <p:cNvSpPr txBox="1">
            <a:spLocks noChangeArrowheads="1"/>
          </p:cNvSpPr>
          <p:nvPr/>
        </p:nvSpPr>
        <p:spPr bwMode="auto">
          <a:xfrm>
            <a:off x="228600" y="381000"/>
            <a:ext cx="8610600" cy="626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4800"/>
              <a:t>KHÁM TƯ THẾ NGHIÊN</a:t>
            </a:r>
          </a:p>
          <a:p>
            <a:pPr eaLnBrk="1" hangingPunct="1">
              <a:buFont typeface="Wingdings" panose="05000000000000000000" pitchFamily="2" charset="2"/>
              <a:buChar char="v"/>
            </a:pPr>
            <a:r>
              <a:rPr lang="en-US" sz="4800"/>
              <a:t>Bờ phía trước mắt cá ngoài</a:t>
            </a:r>
          </a:p>
          <a:p>
            <a:pPr eaLnBrk="1" hangingPunct="1">
              <a:buFont typeface="Wingdings" panose="05000000000000000000" pitchFamily="2" charset="2"/>
              <a:buChar char="v"/>
            </a:pPr>
            <a:r>
              <a:rPr lang="en-US" sz="4800"/>
              <a:t>Điểm giữa đầu xương mác</a:t>
            </a:r>
          </a:p>
          <a:p>
            <a:pPr eaLnBrk="1" hangingPunct="1">
              <a:buFont typeface="Wingdings" panose="05000000000000000000" pitchFamily="2" charset="2"/>
              <a:buChar char="v"/>
            </a:pPr>
            <a:r>
              <a:rPr lang="en-US" sz="4800"/>
              <a:t>Mấu chuyển xương đùi</a:t>
            </a:r>
          </a:p>
          <a:p>
            <a:pPr eaLnBrk="1" hangingPunct="1">
              <a:buFont typeface="Wingdings" panose="05000000000000000000" pitchFamily="2" charset="2"/>
              <a:buChar char="v"/>
            </a:pPr>
            <a:r>
              <a:rPr lang="en-US" sz="4800"/>
              <a:t>Mỏm xương vai</a:t>
            </a:r>
          </a:p>
          <a:p>
            <a:pPr eaLnBrk="1" hangingPunct="1">
              <a:buFont typeface="Wingdings" panose="05000000000000000000" pitchFamily="2" charset="2"/>
              <a:buChar char="v"/>
            </a:pPr>
            <a:r>
              <a:rPr lang="en-US" sz="4800"/>
              <a:t>Lỗ tai ngoài</a:t>
            </a:r>
          </a:p>
          <a:p>
            <a:pPr eaLnBrk="1" hangingPunct="1"/>
            <a:endParaRPr lang="en-US" sz="1170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ChangeArrowheads="1"/>
          </p:cNvSpPr>
          <p:nvPr/>
        </p:nvSpPr>
        <p:spPr bwMode="auto">
          <a:xfrm>
            <a:off x="2981325" y="17764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graphicFrame>
        <p:nvGraphicFramePr>
          <p:cNvPr id="2050" name="Object 3"/>
          <p:cNvGraphicFramePr>
            <a:graphicFrameLocks noChangeAspect="1"/>
          </p:cNvGraphicFramePr>
          <p:nvPr/>
        </p:nvGraphicFramePr>
        <p:xfrm>
          <a:off x="1439863" y="114300"/>
          <a:ext cx="6408737" cy="6657975"/>
        </p:xfrm>
        <a:graphic>
          <a:graphicData uri="http://schemas.openxmlformats.org/presentationml/2006/ole">
            <mc:AlternateContent xmlns:mc="http://schemas.openxmlformats.org/markup-compatibility/2006">
              <mc:Choice xmlns:v="urn:schemas-microsoft-com:vml" Requires="v">
                <p:oleObj spid="_x0000_s2053" r:id="rId3" imgW="3877216" imgH="4029637" progId="Paint.Picture">
                  <p:embed/>
                </p:oleObj>
              </mc:Choice>
              <mc:Fallback>
                <p:oleObj r:id="rId3" imgW="3877216" imgH="4029637"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9863" y="114300"/>
                        <a:ext cx="6408737" cy="6657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2" name="Rectangle 4"/>
          <p:cNvSpPr>
            <a:spLocks noChangeArrowheads="1"/>
          </p:cNvSpPr>
          <p:nvPr/>
        </p:nvSpPr>
        <p:spPr bwMode="auto">
          <a:xfrm>
            <a:off x="381000" y="304800"/>
            <a:ext cx="838200" cy="6172200"/>
          </a:xfrm>
          <a:prstGeom prst="rect">
            <a:avLst/>
          </a:prstGeom>
          <a:solidFill>
            <a:schemeClr val="tx1">
              <a:alpha val="0"/>
            </a:schemeClr>
          </a:solidFill>
          <a:ln w="9525">
            <a:solidFill>
              <a:schemeClr val="tx1"/>
            </a:solidFill>
            <a:miter lim="800000"/>
            <a:headEnd/>
            <a:tailEnd/>
          </a:ln>
        </p:spPr>
        <p:txBody>
          <a:bodyPr vert="eaVert"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3600" b="1">
                <a:latin typeface="Times New Roman" panose="02020603050405020304" pitchFamily="18" charset="0"/>
              </a:rPr>
              <a:t>Khám tư thế nghiêng</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4" name="Rectangle 4"/>
          <p:cNvSpPr>
            <a:spLocks noGrp="1" noChangeArrowheads="1"/>
          </p:cNvSpPr>
          <p:nvPr>
            <p:ph type="title" idx="4294967295"/>
          </p:nvPr>
        </p:nvSpPr>
        <p:spPr/>
        <p:txBody>
          <a:bodyPr lIns="92075" tIns="46038" rIns="92075" bIns="46038"/>
          <a:lstStyle/>
          <a:p>
            <a:pPr eaLnBrk="1" hangingPunct="1">
              <a:defRPr/>
            </a:pPr>
            <a:endParaRPr lang="en-US"/>
          </a:p>
        </p:txBody>
      </p:sp>
      <p:sp>
        <p:nvSpPr>
          <p:cNvPr id="21507" name="Rectangle 5"/>
          <p:cNvSpPr>
            <a:spLocks noGrp="1" noChangeArrowheads="1"/>
          </p:cNvSpPr>
          <p:nvPr>
            <p:ph type="body" sz="half" idx="4294967295"/>
          </p:nvPr>
        </p:nvSpPr>
        <p:spPr>
          <a:xfrm>
            <a:off x="457200" y="1600200"/>
            <a:ext cx="4033838" cy="4495800"/>
          </a:xfrm>
        </p:spPr>
        <p:txBody>
          <a:bodyPr/>
          <a:lstStyle/>
          <a:p>
            <a:pPr eaLnBrk="1" hangingPunct="1"/>
            <a:endParaRPr lang="en-US" sz="2800" smtClean="0"/>
          </a:p>
        </p:txBody>
      </p:sp>
      <p:pic>
        <p:nvPicPr>
          <p:cNvPr id="21508" name="Picture 7" descr="IMG_3425"/>
          <p:cNvPicPr>
            <a:picLocks noGrp="1" noChangeAspect="1" noChangeArrowheads="1"/>
          </p:cNvPicPr>
          <p:nvPr>
            <p:ph type="clipArt" sz="half" idx="4294967295"/>
          </p:nvPr>
        </p:nvPicPr>
        <p:blipFill>
          <a:blip r:embed="rId2">
            <a:extLst>
              <a:ext uri="{28A0092B-C50C-407E-A947-70E740481C1C}">
                <a14:useLocalDpi xmlns:a14="http://schemas.microsoft.com/office/drawing/2010/main" val="0"/>
              </a:ext>
            </a:extLst>
          </a:blip>
          <a:srcRect/>
          <a:stretch>
            <a:fillRect/>
          </a:stretch>
        </p:blipFill>
        <p:spPr>
          <a:xfrm>
            <a:off x="838200" y="438150"/>
            <a:ext cx="7620000" cy="5810250"/>
          </a:xfrm>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idx="4294967295"/>
          </p:nvPr>
        </p:nvSpPr>
        <p:spPr>
          <a:xfrm>
            <a:off x="838200" y="685800"/>
            <a:ext cx="8305800" cy="5867400"/>
          </a:xfrm>
        </p:spPr>
        <p:txBody>
          <a:bodyPr/>
          <a:lstStyle/>
          <a:p>
            <a:pPr eaLnBrk="1" hangingPunct="1">
              <a:buFontTx/>
              <a:buNone/>
            </a:pPr>
            <a:r>
              <a:rPr lang="en-US" sz="4000" smtClean="0"/>
              <a:t>Một số dụng cụ phục vụ cho việc khám</a:t>
            </a:r>
          </a:p>
          <a:p>
            <a:pPr eaLnBrk="1" hangingPunct="1"/>
            <a:r>
              <a:rPr lang="en-US" smtClean="0"/>
              <a:t>Bục đứng khám (với 2 bậc trên cao 50 cm cho học sinh nhỏ đứng, bậc dưới cao 30 cm cho học sinh lớn đứng)</a:t>
            </a:r>
          </a:p>
          <a:p>
            <a:pPr eaLnBrk="1" hangingPunct="1"/>
            <a:r>
              <a:rPr lang="en-US" smtClean="0"/>
              <a:t>Một số miếng gỗ kê chân có các độ dày khác nhau</a:t>
            </a:r>
          </a:p>
          <a:p>
            <a:pPr eaLnBrk="1" hangingPunct="1"/>
            <a:r>
              <a:rPr lang="en-US" smtClean="0"/>
              <a:t>Một dây dọi</a:t>
            </a:r>
          </a:p>
          <a:p>
            <a:pPr eaLnBrk="1" hangingPunct="1"/>
            <a:r>
              <a:rPr lang="en-US" smtClean="0"/>
              <a:t>Ghế khám cho bác sĩ</a:t>
            </a: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defRPr/>
            </a:pPr>
            <a:endParaRPr lang="en-US" smtClean="0"/>
          </a:p>
        </p:txBody>
      </p:sp>
      <p:sp>
        <p:nvSpPr>
          <p:cNvPr id="23555" name="Rectangle 3"/>
          <p:cNvSpPr>
            <a:spLocks noGrp="1" noChangeArrowheads="1"/>
          </p:cNvSpPr>
          <p:nvPr>
            <p:ph type="body" idx="1"/>
          </p:nvPr>
        </p:nvSpPr>
        <p:spPr/>
        <p:txBody>
          <a:bodyPr/>
          <a:lstStyle/>
          <a:p>
            <a:pPr eaLnBrk="1" hangingPunct="1"/>
            <a:endParaRPr lang="en-US" smtClean="0"/>
          </a:p>
        </p:txBody>
      </p:sp>
      <p:pic>
        <p:nvPicPr>
          <p:cNvPr id="23556" name="Picture 4" descr="(e)SP_A03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38100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e)(e)SP_A03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75" y="2105025"/>
            <a:ext cx="352425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6" descr="(e)SP_A03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8100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7" descr="(e)SP_A03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0" y="38100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8" descr="(e)SP_A03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38100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9" descr="(e)SP_A03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0" y="38100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Picture 10" descr="(e)SP_A03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0" y="381000"/>
            <a:ext cx="4572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defRPr/>
            </a:pPr>
            <a:endParaRPr lang="en-US" smtClean="0"/>
          </a:p>
        </p:txBody>
      </p:sp>
      <p:pic>
        <p:nvPicPr>
          <p:cNvPr id="24579" name="Picture 3" descr="(e)(e)SP_A0321"/>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609600"/>
            <a:ext cx="6248400" cy="5791200"/>
          </a:xfrm>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idx="4294967295"/>
          </p:nvPr>
        </p:nvSpPr>
        <p:spPr/>
        <p:txBody>
          <a:bodyPr lIns="92075" tIns="46038" rIns="92075" bIns="46038"/>
          <a:lstStyle/>
          <a:p>
            <a:pPr eaLnBrk="1" hangingPunct="1">
              <a:defRPr/>
            </a:pPr>
            <a:r>
              <a:rPr lang="en-US" sz="3600" smtClean="0">
                <a:latin typeface="VNI-Times" pitchFamily="2" charset="0"/>
                <a:cs typeface="Times New Roman" pitchFamily="18" charset="0"/>
              </a:rPr>
              <a:t>1.</a:t>
            </a:r>
            <a:r>
              <a:rPr lang="en-US" sz="3600" smtClean="0">
                <a:latin typeface="Times New Roman"/>
                <a:cs typeface="Times New Roman" pitchFamily="18" charset="0"/>
              </a:rPr>
              <a:t>    </a:t>
            </a:r>
            <a:r>
              <a:rPr lang="en-US" sz="3600" smtClean="0">
                <a:cs typeface="Times New Roman" pitchFamily="18" charset="0"/>
              </a:rPr>
              <a:t> </a:t>
            </a:r>
            <a:r>
              <a:rPr lang="en-US" sz="3600" smtClean="0">
                <a:latin typeface="VNI-Times" pitchFamily="2" charset="0"/>
                <a:cs typeface="Times New Roman" pitchFamily="18" charset="0"/>
              </a:rPr>
              <a:t>Phaùt hieän sôùm :</a:t>
            </a:r>
            <a:br>
              <a:rPr lang="en-US" sz="3600" smtClean="0">
                <a:latin typeface="VNI-Times" pitchFamily="2" charset="0"/>
                <a:cs typeface="Times New Roman" pitchFamily="18" charset="0"/>
              </a:rPr>
            </a:br>
            <a:endParaRPr lang="en-US" sz="3600" smtClean="0">
              <a:latin typeface="VNI-Times" pitchFamily="2" charset="0"/>
              <a:cs typeface="Times New Roman" pitchFamily="18" charset="0"/>
            </a:endParaRPr>
          </a:p>
        </p:txBody>
      </p:sp>
      <p:sp>
        <p:nvSpPr>
          <p:cNvPr id="9219" name="Rectangle 3"/>
          <p:cNvSpPr>
            <a:spLocks noGrp="1" noChangeArrowheads="1"/>
          </p:cNvSpPr>
          <p:nvPr>
            <p:ph type="body" idx="4294967295"/>
          </p:nvPr>
        </p:nvSpPr>
        <p:spPr/>
        <p:txBody>
          <a:bodyPr/>
          <a:lstStyle/>
          <a:p>
            <a:pPr eaLnBrk="1" hangingPunct="1">
              <a:lnSpc>
                <a:spcPct val="90000"/>
              </a:lnSpc>
            </a:pPr>
            <a:r>
              <a:rPr lang="en-US" sz="3600" smtClean="0">
                <a:latin typeface="VNI-Times" pitchFamily="2" charset="0"/>
                <a:cs typeface="Times New Roman" panose="02020603050405020304" pitchFamily="18" charset="0"/>
              </a:rPr>
              <a:t>Chaäm phaùt trieån chieàu cao so vôùi baïn cuøng löùa </a:t>
            </a:r>
          </a:p>
          <a:p>
            <a:pPr eaLnBrk="1" hangingPunct="1">
              <a:lnSpc>
                <a:spcPct val="90000"/>
              </a:lnSpc>
            </a:pPr>
            <a:r>
              <a:rPr lang="en-US" sz="3600" smtClean="0">
                <a:latin typeface="VNI-Times" pitchFamily="2" charset="0"/>
                <a:cs typeface="Times New Roman" panose="02020603050405020304" pitchFamily="18" charset="0"/>
              </a:rPr>
              <a:t> Ngoài hoïc choùng moûi , teâ chaân , khoâng giöõ ñöôïc tö theá ngay ngaén gaây caûn trôû cho vieäc ñoïc vaø vieát </a:t>
            </a:r>
          </a:p>
          <a:p>
            <a:pPr eaLnBrk="1" hangingPunct="1">
              <a:lnSpc>
                <a:spcPct val="90000"/>
              </a:lnSpc>
            </a:pPr>
            <a:r>
              <a:rPr lang="en-US" sz="3600" smtClean="0">
                <a:latin typeface="VNI-Times" pitchFamily="2" charset="0"/>
                <a:cs typeface="Times New Roman" panose="02020603050405020304" pitchFamily="18" charset="0"/>
              </a:rPr>
              <a:t>Tö theá hoïc taäp vaø lao ñoäng sai</a:t>
            </a:r>
          </a:p>
          <a:p>
            <a:pPr eaLnBrk="1" hangingPunct="1">
              <a:lnSpc>
                <a:spcPct val="90000"/>
              </a:lnSpc>
            </a:pPr>
            <a:r>
              <a:rPr lang="en-US" sz="3600" smtClean="0">
                <a:latin typeface="VNI-Times" pitchFamily="2" charset="0"/>
                <a:cs typeface="Times New Roman" panose="02020603050405020304" pitchFamily="18" charset="0"/>
              </a:rPr>
              <a:t>Neáu naëng nhìn daùng ñi leäch</a:t>
            </a:r>
          </a:p>
          <a:p>
            <a:pPr eaLnBrk="1" hangingPunct="1">
              <a:lnSpc>
                <a:spcPct val="90000"/>
              </a:lnSpc>
            </a:pPr>
            <a:endParaRPr lang="en-US" sz="3600" smtClean="0">
              <a:latin typeface="VNI-Times" pitchFamily="2" charset="0"/>
              <a:cs typeface="Times New Roman" panose="02020603050405020304" pitchFamily="18" charset="0"/>
            </a:endParaRPr>
          </a:p>
          <a:p>
            <a:pPr eaLnBrk="1" hangingPunct="1">
              <a:lnSpc>
                <a:spcPct val="90000"/>
              </a:lnSpc>
            </a:pPr>
            <a:endParaRPr lang="en-US" sz="3600" smtClean="0">
              <a:latin typeface="VNI-Times" pitchFamily="2"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2" name="Rectangle 4"/>
          <p:cNvSpPr>
            <a:spLocks noGrp="1" noChangeArrowheads="1"/>
          </p:cNvSpPr>
          <p:nvPr>
            <p:ph type="title" idx="4294967295"/>
          </p:nvPr>
        </p:nvSpPr>
        <p:spPr/>
        <p:txBody>
          <a:bodyPr lIns="92075" tIns="46038" rIns="92075" bIns="46038"/>
          <a:lstStyle/>
          <a:p>
            <a:pPr eaLnBrk="1" hangingPunct="1">
              <a:defRPr/>
            </a:pPr>
            <a:endParaRPr lang="en-US"/>
          </a:p>
        </p:txBody>
      </p:sp>
      <p:sp>
        <p:nvSpPr>
          <p:cNvPr id="25603" name="Rectangle 5"/>
          <p:cNvSpPr>
            <a:spLocks noGrp="1" noChangeArrowheads="1"/>
          </p:cNvSpPr>
          <p:nvPr>
            <p:ph type="body" sz="half" idx="4294967295"/>
          </p:nvPr>
        </p:nvSpPr>
        <p:spPr>
          <a:xfrm>
            <a:off x="457200" y="1600200"/>
            <a:ext cx="4033838" cy="4495800"/>
          </a:xfrm>
        </p:spPr>
        <p:txBody>
          <a:bodyPr/>
          <a:lstStyle/>
          <a:p>
            <a:pPr eaLnBrk="1" hangingPunct="1"/>
            <a:endParaRPr lang="en-US" sz="2800" smtClean="0"/>
          </a:p>
        </p:txBody>
      </p:sp>
      <p:pic>
        <p:nvPicPr>
          <p:cNvPr id="25604" name="Picture 7" descr="IMG_3424"/>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533400" y="552450"/>
            <a:ext cx="7924800" cy="5848350"/>
          </a:xfrm>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endParaRPr lang="en-US" smtClean="0"/>
          </a:p>
        </p:txBody>
      </p:sp>
      <p:pic>
        <p:nvPicPr>
          <p:cNvPr id="26627" name="Picture 3" descr="(e)SP_A0318"/>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28800" y="228600"/>
            <a:ext cx="6096000" cy="6400800"/>
          </a:xfrm>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endParaRPr lang="en-US" smtClean="0"/>
          </a:p>
        </p:txBody>
      </p:sp>
      <p:pic>
        <p:nvPicPr>
          <p:cNvPr id="27651" name="Picture 3" descr="(e)SP_A0319"/>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457200"/>
            <a:ext cx="6477000" cy="6400800"/>
          </a:xfrm>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defRPr/>
            </a:pPr>
            <a:endParaRPr lang="en-US" smtClean="0"/>
          </a:p>
        </p:txBody>
      </p:sp>
      <p:pic>
        <p:nvPicPr>
          <p:cNvPr id="28675" name="Picture 3" descr="(e)SP_A0320"/>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066800" y="457200"/>
            <a:ext cx="6324600" cy="6096000"/>
          </a:xfrm>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endParaRPr lang="en-US" smtClean="0"/>
          </a:p>
        </p:txBody>
      </p:sp>
      <p:pic>
        <p:nvPicPr>
          <p:cNvPr id="29699" name="Picture 3" descr="(e)SP_A0321"/>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00200" y="304800"/>
            <a:ext cx="6324600" cy="6324600"/>
          </a:xfrm>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381000" y="30163"/>
            <a:ext cx="8534400" cy="6827837"/>
          </a:xfrm>
          <a:noFill/>
        </p:spPr>
      </p:pic>
      <p:sp>
        <p:nvSpPr>
          <p:cNvPr id="30723" name="Rectangle 3"/>
          <p:cNvSpPr>
            <a:spLocks noChangeArrowheads="1"/>
          </p:cNvSpPr>
          <p:nvPr/>
        </p:nvSpPr>
        <p:spPr bwMode="auto">
          <a:xfrm>
            <a:off x="0" y="152400"/>
            <a:ext cx="3429000" cy="685800"/>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400" b="1">
                <a:solidFill>
                  <a:schemeClr val="bg1"/>
                </a:solidFill>
                <a:latin typeface="Times New Roman" panose="02020603050405020304" pitchFamily="18" charset="0"/>
              </a:rPr>
              <a:t>Khám tư thế sau trước</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Standing Up"/>
          <p:cNvPicPr>
            <a:picLocks noChangeAspect="1" noChangeArrowheads="1"/>
          </p:cNvPicPr>
          <p:nvPr>
            <p:ph/>
          </p:nvPr>
        </p:nvPicPr>
        <p:blipFill>
          <a:blip r:embed="rId2">
            <a:lum bright="-20000" contrast="20000"/>
            <a:extLst>
              <a:ext uri="{28A0092B-C50C-407E-A947-70E740481C1C}">
                <a14:useLocalDpi xmlns:a14="http://schemas.microsoft.com/office/drawing/2010/main" val="0"/>
              </a:ext>
            </a:extLst>
          </a:blip>
          <a:srcRect/>
          <a:stretch>
            <a:fillRect/>
          </a:stretch>
        </p:blipFill>
        <p:spPr>
          <a:xfrm>
            <a:off x="1843088" y="0"/>
            <a:ext cx="5114925" cy="6858000"/>
          </a:xfrm>
          <a:noFill/>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981200" y="152400"/>
            <a:ext cx="4495800" cy="762000"/>
          </a:xfrm>
        </p:spPr>
        <p:txBody>
          <a:bodyPr/>
          <a:lstStyle/>
          <a:p>
            <a:pPr eaLnBrk="1" hangingPunct="1">
              <a:defRPr/>
            </a:pPr>
            <a:r>
              <a:rPr lang="en-US" sz="2400" smtClean="0"/>
              <a:t>Sử dụng dây dọi</a:t>
            </a:r>
          </a:p>
        </p:txBody>
      </p:sp>
      <p:pic>
        <p:nvPicPr>
          <p:cNvPr id="32771" name="Picture 3" descr="scoliosis4"/>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312988" y="1062038"/>
            <a:ext cx="4011612" cy="5638800"/>
          </a:xfrm>
          <a:noFill/>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defRPr/>
            </a:pPr>
            <a:endParaRPr lang="en-US" smtClean="0"/>
          </a:p>
        </p:txBody>
      </p:sp>
      <p:pic>
        <p:nvPicPr>
          <p:cNvPr id="33795" name="Picture 3" descr="h2"/>
          <p:cNvPicPr>
            <a:picLocks noGrp="1" noChangeAspect="1" noChangeArrowheads="1"/>
          </p:cNvPicPr>
          <p:nvPr>
            <p:ph sz="half" idx="2"/>
          </p:nvPr>
        </p:nvPicPr>
        <p:blipFill>
          <a:blip r:embed="rId2">
            <a:lum bright="-40000" contrast="50000"/>
            <a:extLst>
              <a:ext uri="{28A0092B-C50C-407E-A947-70E740481C1C}">
                <a14:useLocalDpi xmlns:a14="http://schemas.microsoft.com/office/drawing/2010/main" val="0"/>
              </a:ext>
            </a:extLst>
          </a:blip>
          <a:srcRect/>
          <a:stretch>
            <a:fillRect/>
          </a:stretch>
        </p:blipFill>
        <p:spPr>
          <a:xfrm>
            <a:off x="4573588" y="304800"/>
            <a:ext cx="4259262" cy="6278563"/>
          </a:xfrm>
        </p:spPr>
      </p:pic>
      <p:pic>
        <p:nvPicPr>
          <p:cNvPr id="33796" name="Picture 4" descr="h3"/>
          <p:cNvPicPr>
            <a:picLocks noChangeAspect="1" noChangeArrowheads="1"/>
          </p:cNvPicPr>
          <p:nvPr>
            <p:ph sz="half" idx="1"/>
          </p:nvPr>
        </p:nvPicPr>
        <p:blipFill>
          <a:blip r:embed="rId3">
            <a:lum bright="-20000" contrast="40000"/>
            <a:extLst>
              <a:ext uri="{28A0092B-C50C-407E-A947-70E740481C1C}">
                <a14:useLocalDpi xmlns:a14="http://schemas.microsoft.com/office/drawing/2010/main" val="0"/>
              </a:ext>
            </a:extLst>
          </a:blip>
          <a:srcRect/>
          <a:stretch>
            <a:fillRect/>
          </a:stretch>
        </p:blipFill>
        <p:spPr>
          <a:xfrm>
            <a:off x="327025" y="304800"/>
            <a:ext cx="4265613" cy="6278563"/>
          </a:xfrm>
          <a:noFill/>
        </p:spPr>
      </p:pic>
      <p:sp>
        <p:nvSpPr>
          <p:cNvPr id="89093" name="Line 5"/>
          <p:cNvSpPr>
            <a:spLocks noChangeShapeType="1"/>
          </p:cNvSpPr>
          <p:nvPr/>
        </p:nvSpPr>
        <p:spPr bwMode="auto">
          <a:xfrm flipV="1">
            <a:off x="6781800" y="1295400"/>
            <a:ext cx="0" cy="1752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094" name="Line 6"/>
          <p:cNvSpPr>
            <a:spLocks noChangeShapeType="1"/>
          </p:cNvSpPr>
          <p:nvPr/>
        </p:nvSpPr>
        <p:spPr bwMode="auto">
          <a:xfrm flipV="1">
            <a:off x="2695575" y="1066800"/>
            <a:ext cx="7620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9094"/>
                                        </p:tgtEl>
                                        <p:attrNameLst>
                                          <p:attrName>style.visibility</p:attrName>
                                        </p:attrNameLst>
                                      </p:cBhvr>
                                      <p:to>
                                        <p:strVal val="visible"/>
                                      </p:to>
                                    </p:set>
                                    <p:anim calcmode="lin" valueType="num">
                                      <p:cBhvr additive="base">
                                        <p:cTn id="7" dur="500" fill="hold"/>
                                        <p:tgtEl>
                                          <p:spTgt spid="89094"/>
                                        </p:tgtEl>
                                        <p:attrNameLst>
                                          <p:attrName>ppt_x</p:attrName>
                                        </p:attrNameLst>
                                      </p:cBhvr>
                                      <p:tavLst>
                                        <p:tav tm="0">
                                          <p:val>
                                            <p:strVal val="#ppt_x"/>
                                          </p:val>
                                        </p:tav>
                                        <p:tav tm="100000">
                                          <p:val>
                                            <p:strVal val="#ppt_x"/>
                                          </p:val>
                                        </p:tav>
                                      </p:tavLst>
                                    </p:anim>
                                    <p:anim calcmode="lin" valueType="num">
                                      <p:cBhvr additive="base">
                                        <p:cTn id="8" dur="500" fill="hold"/>
                                        <p:tgtEl>
                                          <p:spTgt spid="8909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9093"/>
                                        </p:tgtEl>
                                        <p:attrNameLst>
                                          <p:attrName>style.visibility</p:attrName>
                                        </p:attrNameLst>
                                      </p:cBhvr>
                                      <p:to>
                                        <p:strVal val="visible"/>
                                      </p:to>
                                    </p:set>
                                    <p:anim calcmode="lin" valueType="num">
                                      <p:cBhvr additive="base">
                                        <p:cTn id="13" dur="500" fill="hold"/>
                                        <p:tgtEl>
                                          <p:spTgt spid="89093"/>
                                        </p:tgtEl>
                                        <p:attrNameLst>
                                          <p:attrName>ppt_x</p:attrName>
                                        </p:attrNameLst>
                                      </p:cBhvr>
                                      <p:tavLst>
                                        <p:tav tm="0">
                                          <p:val>
                                            <p:strVal val="#ppt_x"/>
                                          </p:val>
                                        </p:tav>
                                        <p:tav tm="100000">
                                          <p:val>
                                            <p:strVal val="#ppt_x"/>
                                          </p:val>
                                        </p:tav>
                                      </p:tavLst>
                                    </p:anim>
                                    <p:anim calcmode="lin" valueType="num">
                                      <p:cBhvr additive="base">
                                        <p:cTn id="14" dur="500" fill="hold"/>
                                        <p:tgtEl>
                                          <p:spTgt spid="8909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animBg="1"/>
      <p:bldP spid="8909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defRPr/>
            </a:pPr>
            <a:endParaRPr lang="en-US" smtClean="0"/>
          </a:p>
        </p:txBody>
      </p:sp>
      <p:pic>
        <p:nvPicPr>
          <p:cNvPr id="34819" name="Picture 3"/>
          <p:cNvPicPr>
            <a:picLocks noChangeAspect="1" noChangeArrowheads="1"/>
          </p:cNvPicPr>
          <p:nvPr/>
        </p:nvPicPr>
        <p:blipFill>
          <a:blip r:embed="rId2">
            <a:lum bright="-24000" contrast="12000"/>
            <a:extLst>
              <a:ext uri="{28A0092B-C50C-407E-A947-70E740481C1C}">
                <a14:useLocalDpi xmlns:a14="http://schemas.microsoft.com/office/drawing/2010/main" val="0"/>
              </a:ext>
            </a:extLst>
          </a:blip>
          <a:srcRect/>
          <a:stretch>
            <a:fillRect/>
          </a:stretch>
        </p:blipFill>
        <p:spPr bwMode="auto">
          <a:xfrm>
            <a:off x="838200" y="100013"/>
            <a:ext cx="29972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4" descr="H68"/>
          <p:cNvPicPr>
            <a:picLocks noChangeAspect="1" noChangeArrowheads="1"/>
          </p:cNvPicPr>
          <p:nvPr>
            <p:ph type="body" idx="1"/>
          </p:nvPr>
        </p:nvPicPr>
        <p:blipFill>
          <a:blip r:embed="rId3">
            <a:lum bright="-30000" contrast="50000"/>
            <a:extLst>
              <a:ext uri="{28A0092B-C50C-407E-A947-70E740481C1C}">
                <a14:useLocalDpi xmlns:a14="http://schemas.microsoft.com/office/drawing/2010/main" val="0"/>
              </a:ext>
            </a:extLst>
          </a:blip>
          <a:srcRect/>
          <a:stretch>
            <a:fillRect/>
          </a:stretch>
        </p:blipFill>
        <p:spPr>
          <a:xfrm>
            <a:off x="3852863" y="100013"/>
            <a:ext cx="4670425" cy="6477000"/>
          </a:xfrm>
          <a:noFill/>
        </p:spPr>
      </p:pic>
      <p:sp>
        <p:nvSpPr>
          <p:cNvPr id="90117" name="Line 5"/>
          <p:cNvSpPr>
            <a:spLocks noChangeShapeType="1"/>
          </p:cNvSpPr>
          <p:nvPr/>
        </p:nvSpPr>
        <p:spPr bwMode="auto">
          <a:xfrm flipV="1">
            <a:off x="2286000" y="1752600"/>
            <a:ext cx="0" cy="3657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118" name="Line 6"/>
          <p:cNvSpPr>
            <a:spLocks noChangeShapeType="1"/>
          </p:cNvSpPr>
          <p:nvPr/>
        </p:nvSpPr>
        <p:spPr bwMode="auto">
          <a:xfrm flipV="1">
            <a:off x="6157913" y="1752600"/>
            <a:ext cx="0" cy="3200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0117"/>
                                        </p:tgtEl>
                                        <p:attrNameLst>
                                          <p:attrName>style.visibility</p:attrName>
                                        </p:attrNameLst>
                                      </p:cBhvr>
                                      <p:to>
                                        <p:strVal val="visible"/>
                                      </p:to>
                                    </p:set>
                                    <p:anim calcmode="lin" valueType="num">
                                      <p:cBhvr additive="base">
                                        <p:cTn id="7" dur="500" fill="hold"/>
                                        <p:tgtEl>
                                          <p:spTgt spid="90117"/>
                                        </p:tgtEl>
                                        <p:attrNameLst>
                                          <p:attrName>ppt_x</p:attrName>
                                        </p:attrNameLst>
                                      </p:cBhvr>
                                      <p:tavLst>
                                        <p:tav tm="0">
                                          <p:val>
                                            <p:strVal val="#ppt_x"/>
                                          </p:val>
                                        </p:tav>
                                        <p:tav tm="100000">
                                          <p:val>
                                            <p:strVal val="#ppt_x"/>
                                          </p:val>
                                        </p:tav>
                                      </p:tavLst>
                                    </p:anim>
                                    <p:anim calcmode="lin" valueType="num">
                                      <p:cBhvr additive="base">
                                        <p:cTn id="8" dur="500" fill="hold"/>
                                        <p:tgtEl>
                                          <p:spTgt spid="9011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0118"/>
                                        </p:tgtEl>
                                        <p:attrNameLst>
                                          <p:attrName>style.visibility</p:attrName>
                                        </p:attrNameLst>
                                      </p:cBhvr>
                                      <p:to>
                                        <p:strVal val="visible"/>
                                      </p:to>
                                    </p:set>
                                    <p:anim calcmode="lin" valueType="num">
                                      <p:cBhvr additive="base">
                                        <p:cTn id="13" dur="500" fill="hold"/>
                                        <p:tgtEl>
                                          <p:spTgt spid="90118"/>
                                        </p:tgtEl>
                                        <p:attrNameLst>
                                          <p:attrName>ppt_x</p:attrName>
                                        </p:attrNameLst>
                                      </p:cBhvr>
                                      <p:tavLst>
                                        <p:tav tm="0">
                                          <p:val>
                                            <p:strVal val="#ppt_x"/>
                                          </p:val>
                                        </p:tav>
                                        <p:tav tm="100000">
                                          <p:val>
                                            <p:strVal val="#ppt_x"/>
                                          </p:val>
                                        </p:tav>
                                      </p:tavLst>
                                    </p:anim>
                                    <p:anim calcmode="lin" valueType="num">
                                      <p:cBhvr additive="base">
                                        <p:cTn id="14" dur="500" fill="hold"/>
                                        <p:tgtEl>
                                          <p:spTgt spid="90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animBg="1"/>
      <p:bldP spid="9011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4294967295"/>
          </p:nvPr>
        </p:nvSpPr>
        <p:spPr>
          <a:xfrm>
            <a:off x="0" y="685800"/>
            <a:ext cx="8229600" cy="5410200"/>
          </a:xfrm>
        </p:spPr>
        <p:txBody>
          <a:bodyPr/>
          <a:lstStyle/>
          <a:p>
            <a:pPr eaLnBrk="1" hangingPunct="1"/>
            <a:r>
              <a:rPr lang="en-US" sz="2800" smtClean="0"/>
              <a:t>Quan sát học sinh đi lại, nhận định bước đầu những bất thường.</a:t>
            </a:r>
          </a:p>
          <a:p>
            <a:pPr eaLnBrk="1" hangingPunct="1"/>
            <a:r>
              <a:rPr lang="en-US" sz="2800" smtClean="0"/>
              <a:t>Học sinh phải cởi bỏ quần áo ngoài, chỉ mặc đồ lót, riêng với học sinh nữ lớn mặc nịt vú. Chân đi đất, đứng tự nhiên, hai gót chân chụm. Nơi khám phải đủ ánh sáng để thầy thuốc quan sát</a:t>
            </a:r>
          </a:p>
          <a:p>
            <a:pPr eaLnBrk="1" hangingPunct="1"/>
            <a:r>
              <a:rPr lang="en-US" sz="2800" smtClean="0"/>
              <a:t>Quan sát các tư thế sau-trước và nghiêng (chú ý một số điểm mốc trên cơ thể học sinh (sử dụng dây dọi nếu nghi ngờ có biến dạng cột sống)</a:t>
            </a:r>
          </a:p>
          <a:p>
            <a:pPr eaLnBrk="1" hangingPunct="1"/>
            <a:r>
              <a:rPr lang="en-US" sz="2800" smtClean="0"/>
              <a:t>Nếu có biến dạng cột sống khám tư thế cúi và sử dụng thước scoliometer</a:t>
            </a:r>
          </a:p>
          <a:p>
            <a:pPr eaLnBrk="1" hangingPunct="1">
              <a:buFontTx/>
              <a:buNone/>
            </a:pPr>
            <a:endParaRPr lang="en-US" sz="2800" smtClean="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defRPr/>
            </a:pPr>
            <a:endParaRPr lang="en-US" smtClean="0"/>
          </a:p>
        </p:txBody>
      </p:sp>
      <p:pic>
        <p:nvPicPr>
          <p:cNvPr id="35843" name="Picture 3" descr="h63"/>
          <p:cNvPicPr>
            <a:picLocks noChangeAspect="1" noChangeArrowheads="1"/>
          </p:cNvPicPr>
          <p:nvPr>
            <p:ph sz="half" idx="1"/>
          </p:nvPr>
        </p:nvPicPr>
        <p:blipFill>
          <a:blip r:embed="rId2">
            <a:lum bright="-30000" contrast="40000"/>
            <a:extLst>
              <a:ext uri="{28A0092B-C50C-407E-A947-70E740481C1C}">
                <a14:useLocalDpi xmlns:a14="http://schemas.microsoft.com/office/drawing/2010/main" val="0"/>
              </a:ext>
            </a:extLst>
          </a:blip>
          <a:srcRect/>
          <a:stretch>
            <a:fillRect/>
          </a:stretch>
        </p:blipFill>
        <p:spPr>
          <a:xfrm>
            <a:off x="684213" y="41275"/>
            <a:ext cx="4170362" cy="6583363"/>
          </a:xfrm>
          <a:noFill/>
        </p:spPr>
      </p:pic>
      <p:pic>
        <p:nvPicPr>
          <p:cNvPr id="35844" name="Picture 4" descr="h64"/>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48225" y="41275"/>
            <a:ext cx="3255963" cy="6583363"/>
          </a:xfrm>
          <a:noFill/>
        </p:spPr>
      </p:pic>
      <p:sp>
        <p:nvSpPr>
          <p:cNvPr id="94213" name="Line 5"/>
          <p:cNvSpPr>
            <a:spLocks noChangeShapeType="1"/>
          </p:cNvSpPr>
          <p:nvPr/>
        </p:nvSpPr>
        <p:spPr bwMode="auto">
          <a:xfrm>
            <a:off x="2757488" y="1905000"/>
            <a:ext cx="0" cy="3276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35846" name="Picture 6" descr="scoliome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4375" y="65088"/>
            <a:ext cx="1447800" cy="58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213"/>
                                        </p:tgtEl>
                                        <p:attrNameLst>
                                          <p:attrName>style.visibility</p:attrName>
                                        </p:attrNameLst>
                                      </p:cBhvr>
                                      <p:to>
                                        <p:strVal val="visible"/>
                                      </p:to>
                                    </p:set>
                                    <p:anim calcmode="lin" valueType="num">
                                      <p:cBhvr additive="base">
                                        <p:cTn id="7" dur="500" fill="hold"/>
                                        <p:tgtEl>
                                          <p:spTgt spid="94213"/>
                                        </p:tgtEl>
                                        <p:attrNameLst>
                                          <p:attrName>ppt_x</p:attrName>
                                        </p:attrNameLst>
                                      </p:cBhvr>
                                      <p:tavLst>
                                        <p:tav tm="0">
                                          <p:val>
                                            <p:strVal val="#ppt_x"/>
                                          </p:val>
                                        </p:tav>
                                        <p:tav tm="100000">
                                          <p:val>
                                            <p:strVal val="#ppt_x"/>
                                          </p:val>
                                        </p:tav>
                                      </p:tavLst>
                                    </p:anim>
                                    <p:anim calcmode="lin" valueType="num">
                                      <p:cBhvr additive="base">
                                        <p:cTn id="8" dur="500" fill="hold"/>
                                        <p:tgtEl>
                                          <p:spTgt spid="942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Leaning Forward"/>
          <p:cNvPicPr>
            <a:picLocks noChangeAspect="1" noChangeArrowheads="1"/>
          </p:cNvPicPr>
          <p:nvPr>
            <p:ph/>
          </p:nvPr>
        </p:nvPicPr>
        <p:blipFill>
          <a:blip r:embed="rId2">
            <a:lum bright="-10000" contrast="20000"/>
            <a:extLst>
              <a:ext uri="{28A0092B-C50C-407E-A947-70E740481C1C}">
                <a14:useLocalDpi xmlns:a14="http://schemas.microsoft.com/office/drawing/2010/main" val="0"/>
              </a:ext>
            </a:extLst>
          </a:blip>
          <a:srcRect/>
          <a:stretch>
            <a:fillRect/>
          </a:stretch>
        </p:blipFill>
        <p:spPr>
          <a:xfrm>
            <a:off x="1905000" y="-15875"/>
            <a:ext cx="5172075" cy="6858000"/>
          </a:xfrm>
          <a:no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3471863" y="2243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pic>
        <p:nvPicPr>
          <p:cNvPr id="37891" name="Picture 3" descr="A homemade level for measuring rib hump angle"/>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390650" y="25400"/>
            <a:ext cx="63627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533400" y="381000"/>
            <a:ext cx="4495800" cy="1371600"/>
          </a:xfrm>
        </p:spPr>
        <p:txBody>
          <a:bodyPr/>
          <a:lstStyle/>
          <a:p>
            <a:pPr eaLnBrk="1" hangingPunct="1">
              <a:defRPr/>
            </a:pPr>
            <a:r>
              <a:rPr lang="en-US" sz="2800" smtClean="0"/>
              <a:t>Thước đo vẹo cột sống</a:t>
            </a:r>
            <a:br>
              <a:rPr lang="en-US" sz="2800" smtClean="0"/>
            </a:br>
            <a:r>
              <a:rPr lang="en-US" sz="2800" smtClean="0"/>
              <a:t>(Scoliometer)</a:t>
            </a:r>
          </a:p>
        </p:txBody>
      </p:sp>
      <p:pic>
        <p:nvPicPr>
          <p:cNvPr id="38915" name="Picture 3" descr="DSCN0483"/>
          <p:cNvPicPr>
            <a:picLocks noGrp="1" noChangeAspect="1" noChangeArrowheads="1"/>
          </p:cNvPicPr>
          <p:nvPr>
            <p:ph type="clipArt" sz="half" idx="1"/>
          </p:nvPr>
        </p:nvPicPr>
        <p:blipFill>
          <a:blip r:embed="rId2" cstate="print">
            <a:extLst>
              <a:ext uri="{28A0092B-C50C-407E-A947-70E740481C1C}">
                <a14:useLocalDpi xmlns:a14="http://schemas.microsoft.com/office/drawing/2010/main" val="0"/>
              </a:ext>
            </a:extLst>
          </a:blip>
          <a:srcRect/>
          <a:stretch>
            <a:fillRect/>
          </a:stretch>
        </p:blipFill>
        <p:spPr>
          <a:xfrm>
            <a:off x="433388" y="3013075"/>
            <a:ext cx="5386387" cy="3541713"/>
          </a:xfrm>
        </p:spPr>
      </p:pic>
      <p:pic>
        <p:nvPicPr>
          <p:cNvPr id="38916" name="Picture 4" descr="Scoliometer Dem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9775" y="4572000"/>
            <a:ext cx="2495550"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scoliome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358775"/>
            <a:ext cx="41910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scoliome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19775" y="2700338"/>
            <a:ext cx="317182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AutoShape 7">
            <a:hlinkClick r:id="rId6" action="ppaction://hlinkfile" highlightClick="1"/>
          </p:cNvPr>
          <p:cNvSpPr>
            <a:spLocks noChangeArrowheads="1"/>
          </p:cNvSpPr>
          <p:nvPr/>
        </p:nvSpPr>
        <p:spPr bwMode="auto">
          <a:xfrm>
            <a:off x="2133600" y="1752600"/>
            <a:ext cx="533400" cy="38100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38920" name="AutoShape 8">
            <a:hlinkClick r:id="rId7" action="ppaction://hlinkfile" highlightClick="1"/>
          </p:cNvPr>
          <p:cNvSpPr>
            <a:spLocks noChangeArrowheads="1"/>
          </p:cNvSpPr>
          <p:nvPr/>
        </p:nvSpPr>
        <p:spPr bwMode="auto">
          <a:xfrm>
            <a:off x="3200400" y="1752600"/>
            <a:ext cx="457200" cy="38100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0"/>
            <a:ext cx="31273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5"/>
          <p:cNvSpPr>
            <a:spLocks noGrp="1" noChangeArrowheads="1"/>
          </p:cNvSpPr>
          <p:nvPr>
            <p:ph type="title"/>
          </p:nvPr>
        </p:nvSpPr>
        <p:spPr/>
        <p:txBody>
          <a:bodyPr/>
          <a:lstStyle/>
          <a:p>
            <a:pPr eaLnBrk="1" hangingPunct="1">
              <a:defRPr/>
            </a:pPr>
            <a:endParaRPr lang="en-US" smtClean="0"/>
          </a:p>
        </p:txBody>
      </p:sp>
      <p:pic>
        <p:nvPicPr>
          <p:cNvPr id="40963" name="Picture 4"/>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14400" y="0"/>
            <a:ext cx="7315200" cy="6629400"/>
          </a:xfrm>
          <a:noFill/>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0"/>
            <a:ext cx="30940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06450"/>
            <a:ext cx="8763000" cy="521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0"/>
            <a:ext cx="8458200" cy="1524000"/>
          </a:xfrm>
        </p:spPr>
        <p:txBody>
          <a:bodyPr/>
          <a:lstStyle/>
          <a:p>
            <a:pPr eaLnBrk="1" hangingPunct="1">
              <a:defRPr/>
            </a:pPr>
            <a:r>
              <a:rPr lang="en-US" sz="3200" smtClean="0">
                <a:latin typeface=".VnTime" pitchFamily="34" charset="0"/>
              </a:rPr>
              <a:t>Cong:</a:t>
            </a:r>
            <a:br>
              <a:rPr lang="en-US" sz="3200" smtClean="0">
                <a:latin typeface=".VnTime" pitchFamily="34" charset="0"/>
              </a:rPr>
            </a:br>
            <a:r>
              <a:rPr lang="en-US" sz="3200" smtClean="0">
                <a:latin typeface=".VnTime" pitchFamily="34" charset="0"/>
              </a:rPr>
              <a:t/>
            </a:r>
            <a:br>
              <a:rPr lang="en-US" sz="3200" smtClean="0">
                <a:latin typeface=".VnTime" pitchFamily="34" charset="0"/>
              </a:rPr>
            </a:br>
            <a:r>
              <a:rPr lang="en-US" sz="3200" b="1" smtClean="0">
                <a:latin typeface=".VnTime" pitchFamily="34" charset="0"/>
              </a:rPr>
              <a:t>  1- gï         2- cßng       3- ­ìn</a:t>
            </a:r>
            <a:r>
              <a:rPr lang="en-US" sz="3200" smtClean="0">
                <a:latin typeface=".VnTime" pitchFamily="34" charset="0"/>
              </a:rPr>
              <a:t>      </a:t>
            </a:r>
            <a:r>
              <a:rPr lang="en-US" sz="3200" b="1" smtClean="0">
                <a:latin typeface=".VnTime" pitchFamily="34" charset="0"/>
              </a:rPr>
              <a:t>4- bÑt</a:t>
            </a:r>
          </a:p>
        </p:txBody>
      </p:sp>
      <p:pic>
        <p:nvPicPr>
          <p:cNvPr id="3076" name="Picture 3"/>
          <p:cNvPicPr>
            <a:picLocks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685800" y="1524000"/>
            <a:ext cx="1652588" cy="4525963"/>
          </a:xfrm>
          <a:noFill/>
        </p:spPr>
      </p:pic>
      <p:pic>
        <p:nvPicPr>
          <p:cNvPr id="3077" name="Picture 4"/>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800600" y="1600200"/>
            <a:ext cx="1654175" cy="4525963"/>
          </a:xfrm>
          <a:noFill/>
        </p:spPr>
      </p:pic>
      <p:sp>
        <p:nvSpPr>
          <p:cNvPr id="3078" name="Rectangle 5"/>
          <p:cNvSpPr>
            <a:spLocks noChangeArrowheads="1"/>
          </p:cNvSpPr>
          <p:nvPr/>
        </p:nvSpPr>
        <p:spPr bwMode="auto">
          <a:xfrm>
            <a:off x="4133850" y="2309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graphicFrame>
        <p:nvGraphicFramePr>
          <p:cNvPr id="3074" name="Object 6"/>
          <p:cNvGraphicFramePr>
            <a:graphicFrameLocks noChangeAspect="1"/>
          </p:cNvGraphicFramePr>
          <p:nvPr/>
        </p:nvGraphicFramePr>
        <p:xfrm>
          <a:off x="2819400" y="1600200"/>
          <a:ext cx="1760538" cy="4495800"/>
        </p:xfrm>
        <a:graphic>
          <a:graphicData uri="http://schemas.openxmlformats.org/presentationml/2006/ole">
            <mc:AlternateContent xmlns:mc="http://schemas.openxmlformats.org/markup-compatibility/2006">
              <mc:Choice xmlns:v="urn:schemas-microsoft-com:vml" Requires="v">
                <p:oleObj spid="_x0000_s3081" r:id="rId5" imgW="600159" imgH="1523810" progId="Paint.Picture">
                  <p:embed/>
                </p:oleObj>
              </mc:Choice>
              <mc:Fallback>
                <p:oleObj r:id="rId5" imgW="600159" imgH="1523810" progId="Paint.Picture">
                  <p:embed/>
                  <p:pic>
                    <p:nvPicPr>
                      <p:cNvPr id="0" name="Object 6"/>
                      <p:cNvPicPr>
                        <a:picLocks noChangeAspect="1" noChangeArrowheads="1"/>
                      </p:cNvPicPr>
                      <p:nvPr/>
                    </p:nvPicPr>
                    <p:blipFill>
                      <a:blip r:embed="rId6">
                        <a:lum bright="-14000" contrast="26000"/>
                        <a:extLst>
                          <a:ext uri="{28A0092B-C50C-407E-A947-70E740481C1C}">
                            <a14:useLocalDpi xmlns:a14="http://schemas.microsoft.com/office/drawing/2010/main" val="0"/>
                          </a:ext>
                        </a:extLst>
                      </a:blip>
                      <a:srcRect/>
                      <a:stretch>
                        <a:fillRect/>
                      </a:stretch>
                    </p:blipFill>
                    <p:spPr bwMode="auto">
                      <a:xfrm>
                        <a:off x="2819400" y="1600200"/>
                        <a:ext cx="1760538" cy="449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9" name="Rectangle 7"/>
          <p:cNvSpPr>
            <a:spLocks noChangeArrowheads="1"/>
          </p:cNvSpPr>
          <p:nvPr/>
        </p:nvSpPr>
        <p:spPr bwMode="auto">
          <a:xfrm>
            <a:off x="4243388" y="23955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pic>
        <p:nvPicPr>
          <p:cNvPr id="3080" name="Picture 8" descr="http://www.cinn.org/images/enhancepics/flatback.gif"/>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a:off x="6705600" y="1600200"/>
            <a:ext cx="1431925" cy="450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228600"/>
            <a:ext cx="8382000" cy="685800"/>
          </a:xfrm>
        </p:spPr>
        <p:txBody>
          <a:bodyPr/>
          <a:lstStyle/>
          <a:p>
            <a:pPr eaLnBrk="1" hangingPunct="1">
              <a:defRPr/>
            </a:pPr>
            <a:r>
              <a:rPr lang="en-US" smtClean="0">
                <a:latin typeface="Times New Roman" pitchFamily="18" charset="0"/>
              </a:rPr>
              <a:t>Vẹo</a:t>
            </a:r>
          </a:p>
        </p:txBody>
      </p:sp>
      <p:sp>
        <p:nvSpPr>
          <p:cNvPr id="44035" name="Rectangle 3"/>
          <p:cNvSpPr>
            <a:spLocks noGrp="1" noChangeArrowheads="1"/>
          </p:cNvSpPr>
          <p:nvPr>
            <p:ph type="body" idx="1"/>
          </p:nvPr>
        </p:nvSpPr>
        <p:spPr>
          <a:xfrm>
            <a:off x="585788" y="1371600"/>
            <a:ext cx="8229600" cy="4876800"/>
          </a:xfrm>
        </p:spPr>
        <p:txBody>
          <a:bodyPr/>
          <a:lstStyle/>
          <a:p>
            <a:pPr eaLnBrk="1" hangingPunct="1"/>
            <a:endParaRPr lang="en-US" smtClean="0"/>
          </a:p>
        </p:txBody>
      </p:sp>
      <p:pic>
        <p:nvPicPr>
          <p:cNvPr id="440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1063" y="1323975"/>
            <a:ext cx="346392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4200" y="1295400"/>
            <a:ext cx="3397250" cy="501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Rectangle 6"/>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44039" name="Rectangle 7"/>
          <p:cNvSpPr>
            <a:spLocks noChangeArrowheads="1"/>
          </p:cNvSpPr>
          <p:nvPr/>
        </p:nvSpPr>
        <p:spPr bwMode="auto">
          <a:xfrm>
            <a:off x="0" y="3924300"/>
            <a:ext cx="276225" cy="29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1300" b="1">
                <a:solidFill>
                  <a:srgbClr val="000000"/>
                </a:solidFill>
                <a:cs typeface="Times New Roman" panose="02020603050405020304" pitchFamily="18" charset="0"/>
              </a:rPr>
              <a:t>  </a:t>
            </a:r>
            <a:endParaRPr lang="en-US"/>
          </a:p>
        </p:txBody>
      </p:sp>
      <p:sp>
        <p:nvSpPr>
          <p:cNvPr id="44040" name="AutoShape 8">
            <a:hlinkClick r:id="rId4" action="ppaction://hlinkfile" highlightClick="1"/>
          </p:cNvPr>
          <p:cNvSpPr>
            <a:spLocks noChangeArrowheads="1"/>
          </p:cNvSpPr>
          <p:nvPr/>
        </p:nvSpPr>
        <p:spPr bwMode="auto">
          <a:xfrm>
            <a:off x="6781800" y="381000"/>
            <a:ext cx="381000" cy="30480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idx="4294967295"/>
          </p:nvPr>
        </p:nvSpPr>
        <p:spPr/>
        <p:txBody>
          <a:bodyPr lIns="92075" tIns="46038" rIns="92075" bIns="46038"/>
          <a:lstStyle/>
          <a:p>
            <a:pPr eaLnBrk="1" hangingPunct="1">
              <a:defRPr/>
            </a:pPr>
            <a:r>
              <a:rPr lang="en-US">
                <a:latin typeface="VNI-Times" pitchFamily="2" charset="0"/>
                <a:cs typeface="Times New Roman" pitchFamily="18" charset="0"/>
              </a:rPr>
              <a:t>2. Khaùm CVCS:</a:t>
            </a:r>
          </a:p>
        </p:txBody>
      </p:sp>
      <p:sp>
        <p:nvSpPr>
          <p:cNvPr id="11267" name="Rectangle 3"/>
          <p:cNvSpPr>
            <a:spLocks noGrp="1" noChangeArrowheads="1"/>
          </p:cNvSpPr>
          <p:nvPr>
            <p:ph type="body" idx="4294967295"/>
          </p:nvPr>
        </p:nvSpPr>
        <p:spPr/>
        <p:txBody>
          <a:bodyPr/>
          <a:lstStyle/>
          <a:p>
            <a:pPr eaLnBrk="1" hangingPunct="1">
              <a:buClr>
                <a:schemeClr val="tx1"/>
              </a:buClr>
              <a:buFont typeface="Wingdings" panose="05000000000000000000" pitchFamily="2" charset="2"/>
              <a:buChar char="v"/>
            </a:pPr>
            <a:r>
              <a:rPr lang="en-US" sz="4000" smtClean="0">
                <a:latin typeface="VNI-Times" pitchFamily="2" charset="0"/>
                <a:cs typeface="Times New Roman" panose="02020603050405020304" pitchFamily="18" charset="0"/>
              </a:rPr>
              <a:t> Hoïc sinh côûi traàn , ñöùng thoaûi maùi, hai tay buoâng xuoâi , löng quay veà baùc só</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609600"/>
            <a:ext cx="8458200" cy="838200"/>
          </a:xfrm>
        </p:spPr>
        <p:txBody>
          <a:bodyPr/>
          <a:lstStyle/>
          <a:p>
            <a:pPr eaLnBrk="1" hangingPunct="1">
              <a:defRPr/>
            </a:pPr>
            <a:r>
              <a:rPr lang="en-US" sz="3200" smtClean="0">
                <a:latin typeface=".VnTime" pitchFamily="34" charset="0"/>
              </a:rPr>
              <a:t>C¸c d¹ng ®­êng cong trong vÑo</a:t>
            </a:r>
          </a:p>
        </p:txBody>
      </p:sp>
      <p:pic>
        <p:nvPicPr>
          <p:cNvPr id="45059" name="Picture 3" descr="H63"/>
          <p:cNvPicPr>
            <a:picLocks noChangeAspect="1" noChangeArrowheads="1"/>
          </p:cNvPicPr>
          <p:nvPr>
            <p:ph sz="half" idx="1"/>
          </p:nvPr>
        </p:nvPicPr>
        <p:blipFill>
          <a:blip r:embed="rId2">
            <a:lum bright="-28000" contrast="40000"/>
            <a:extLst>
              <a:ext uri="{28A0092B-C50C-407E-A947-70E740481C1C}">
                <a14:useLocalDpi xmlns:a14="http://schemas.microsoft.com/office/drawing/2010/main" val="0"/>
              </a:ext>
            </a:extLst>
          </a:blip>
          <a:srcRect/>
          <a:stretch>
            <a:fillRect/>
          </a:stretch>
        </p:blipFill>
        <p:spPr>
          <a:xfrm>
            <a:off x="180975" y="1905000"/>
            <a:ext cx="2654300" cy="4191000"/>
          </a:xfrm>
          <a:noFill/>
        </p:spPr>
      </p:pic>
      <p:pic>
        <p:nvPicPr>
          <p:cNvPr id="45060" name="Picture 4" descr="H3"/>
          <p:cNvPicPr>
            <a:picLocks noChangeAspect="1" noChangeArrowheads="1"/>
          </p:cNvPicPr>
          <p:nvPr>
            <p:ph sz="quarter" idx="2"/>
          </p:nvPr>
        </p:nvPicPr>
        <p:blipFill>
          <a:blip r:embed="rId3">
            <a:lum bright="-20000" contrast="50000"/>
            <a:extLst>
              <a:ext uri="{28A0092B-C50C-407E-A947-70E740481C1C}">
                <a14:useLocalDpi xmlns:a14="http://schemas.microsoft.com/office/drawing/2010/main" val="0"/>
              </a:ext>
            </a:extLst>
          </a:blip>
          <a:srcRect/>
          <a:stretch>
            <a:fillRect/>
          </a:stretch>
        </p:blipFill>
        <p:spPr>
          <a:xfrm>
            <a:off x="2841625" y="1905000"/>
            <a:ext cx="2849563" cy="4191000"/>
          </a:xfrm>
          <a:noFill/>
        </p:spPr>
      </p:pic>
      <p:pic>
        <p:nvPicPr>
          <p:cNvPr id="45061" name="Picture 5" descr="H67"/>
          <p:cNvPicPr>
            <a:picLocks noChangeAspect="1" noChangeArrowheads="1"/>
          </p:cNvPicPr>
          <p:nvPr>
            <p:ph sz="quarter" idx="3"/>
          </p:nvPr>
        </p:nvPicPr>
        <p:blipFill>
          <a:blip r:embed="rId4">
            <a:lum bright="-30000" contrast="40000"/>
            <a:extLst>
              <a:ext uri="{28A0092B-C50C-407E-A947-70E740481C1C}">
                <a14:useLocalDpi xmlns:a14="http://schemas.microsoft.com/office/drawing/2010/main" val="0"/>
              </a:ext>
            </a:extLst>
          </a:blip>
          <a:srcRect/>
          <a:stretch>
            <a:fillRect/>
          </a:stretch>
        </p:blipFill>
        <p:spPr>
          <a:xfrm>
            <a:off x="5686425" y="1905000"/>
            <a:ext cx="3327400" cy="4191000"/>
          </a:xfrm>
          <a:noFill/>
        </p:spPr>
      </p:pic>
      <p:sp>
        <p:nvSpPr>
          <p:cNvPr id="45062" name="Text Box 6"/>
          <p:cNvSpPr txBox="1">
            <a:spLocks noChangeArrowheads="1"/>
          </p:cNvSpPr>
          <p:nvPr/>
        </p:nvSpPr>
        <p:spPr bwMode="auto">
          <a:xfrm>
            <a:off x="685800" y="6248400"/>
            <a:ext cx="1139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400">
                <a:latin typeface="Times New Roman" panose="02020603050405020304" pitchFamily="18" charset="0"/>
              </a:rPr>
              <a:t>C thuận</a:t>
            </a:r>
          </a:p>
        </p:txBody>
      </p:sp>
      <p:sp>
        <p:nvSpPr>
          <p:cNvPr id="45063" name="Text Box 7"/>
          <p:cNvSpPr txBox="1">
            <a:spLocks noChangeArrowheads="1"/>
          </p:cNvSpPr>
          <p:nvPr/>
        </p:nvSpPr>
        <p:spPr bwMode="auto">
          <a:xfrm>
            <a:off x="6665913" y="6248400"/>
            <a:ext cx="11064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400">
                <a:latin typeface="Times New Roman" panose="02020603050405020304" pitchFamily="18" charset="0"/>
              </a:rPr>
              <a:t>S thuận</a:t>
            </a:r>
          </a:p>
        </p:txBody>
      </p:sp>
      <p:sp>
        <p:nvSpPr>
          <p:cNvPr id="45064" name="Text Box 8"/>
          <p:cNvSpPr txBox="1">
            <a:spLocks noChangeArrowheads="1"/>
          </p:cNvSpPr>
          <p:nvPr/>
        </p:nvSpPr>
        <p:spPr bwMode="auto">
          <a:xfrm>
            <a:off x="3798888" y="6248400"/>
            <a:ext cx="12303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400">
                <a:latin typeface="Times New Roman" panose="02020603050405020304" pitchFamily="18" charset="0"/>
              </a:rPr>
              <a:t>C ngược</a:t>
            </a:r>
          </a:p>
        </p:txBody>
      </p:sp>
      <p:sp>
        <p:nvSpPr>
          <p:cNvPr id="66569" name="Line 9"/>
          <p:cNvSpPr>
            <a:spLocks noChangeShapeType="1"/>
          </p:cNvSpPr>
          <p:nvPr/>
        </p:nvSpPr>
        <p:spPr bwMode="auto">
          <a:xfrm flipV="1">
            <a:off x="1497013" y="3009900"/>
            <a:ext cx="0" cy="2057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0" name="Line 10"/>
          <p:cNvSpPr>
            <a:spLocks noChangeShapeType="1"/>
          </p:cNvSpPr>
          <p:nvPr/>
        </p:nvSpPr>
        <p:spPr bwMode="auto">
          <a:xfrm flipV="1">
            <a:off x="4433888" y="2466975"/>
            <a:ext cx="0" cy="129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571" name="Line 11"/>
          <p:cNvSpPr>
            <a:spLocks noChangeShapeType="1"/>
          </p:cNvSpPr>
          <p:nvPr/>
        </p:nvSpPr>
        <p:spPr bwMode="auto">
          <a:xfrm flipV="1">
            <a:off x="7224713" y="3048000"/>
            <a:ext cx="0" cy="2438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6569"/>
                                        </p:tgtEl>
                                        <p:attrNameLst>
                                          <p:attrName>style.visibility</p:attrName>
                                        </p:attrNameLst>
                                      </p:cBhvr>
                                      <p:to>
                                        <p:strVal val="visible"/>
                                      </p:to>
                                    </p:set>
                                    <p:anim calcmode="lin" valueType="num">
                                      <p:cBhvr additive="base">
                                        <p:cTn id="7" dur="500" fill="hold"/>
                                        <p:tgtEl>
                                          <p:spTgt spid="66569"/>
                                        </p:tgtEl>
                                        <p:attrNameLst>
                                          <p:attrName>ppt_x</p:attrName>
                                        </p:attrNameLst>
                                      </p:cBhvr>
                                      <p:tavLst>
                                        <p:tav tm="0">
                                          <p:val>
                                            <p:strVal val="#ppt_x"/>
                                          </p:val>
                                        </p:tav>
                                        <p:tav tm="100000">
                                          <p:val>
                                            <p:strVal val="#ppt_x"/>
                                          </p:val>
                                        </p:tav>
                                      </p:tavLst>
                                    </p:anim>
                                    <p:anim calcmode="lin" valueType="num">
                                      <p:cBhvr additive="base">
                                        <p:cTn id="8" dur="500" fill="hold"/>
                                        <p:tgtEl>
                                          <p:spTgt spid="6656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6570"/>
                                        </p:tgtEl>
                                        <p:attrNameLst>
                                          <p:attrName>style.visibility</p:attrName>
                                        </p:attrNameLst>
                                      </p:cBhvr>
                                      <p:to>
                                        <p:strVal val="visible"/>
                                      </p:to>
                                    </p:set>
                                    <p:anim calcmode="lin" valueType="num">
                                      <p:cBhvr additive="base">
                                        <p:cTn id="13" dur="500" fill="hold"/>
                                        <p:tgtEl>
                                          <p:spTgt spid="66570"/>
                                        </p:tgtEl>
                                        <p:attrNameLst>
                                          <p:attrName>ppt_x</p:attrName>
                                        </p:attrNameLst>
                                      </p:cBhvr>
                                      <p:tavLst>
                                        <p:tav tm="0">
                                          <p:val>
                                            <p:strVal val="#ppt_x"/>
                                          </p:val>
                                        </p:tav>
                                        <p:tav tm="100000">
                                          <p:val>
                                            <p:strVal val="#ppt_x"/>
                                          </p:val>
                                        </p:tav>
                                      </p:tavLst>
                                    </p:anim>
                                    <p:anim calcmode="lin" valueType="num">
                                      <p:cBhvr additive="base">
                                        <p:cTn id="14" dur="500" fill="hold"/>
                                        <p:tgtEl>
                                          <p:spTgt spid="6657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6571"/>
                                        </p:tgtEl>
                                        <p:attrNameLst>
                                          <p:attrName>style.visibility</p:attrName>
                                        </p:attrNameLst>
                                      </p:cBhvr>
                                      <p:to>
                                        <p:strVal val="visible"/>
                                      </p:to>
                                    </p:set>
                                    <p:anim calcmode="lin" valueType="num">
                                      <p:cBhvr additive="base">
                                        <p:cTn id="19" dur="500" fill="hold"/>
                                        <p:tgtEl>
                                          <p:spTgt spid="66571"/>
                                        </p:tgtEl>
                                        <p:attrNameLst>
                                          <p:attrName>ppt_x</p:attrName>
                                        </p:attrNameLst>
                                      </p:cBhvr>
                                      <p:tavLst>
                                        <p:tav tm="0">
                                          <p:val>
                                            <p:strVal val="#ppt_x"/>
                                          </p:val>
                                        </p:tav>
                                        <p:tav tm="100000">
                                          <p:val>
                                            <p:strVal val="#ppt_x"/>
                                          </p:val>
                                        </p:tav>
                                      </p:tavLst>
                                    </p:anim>
                                    <p:anim calcmode="lin" valueType="num">
                                      <p:cBhvr additive="base">
                                        <p:cTn id="20" dur="500" fill="hold"/>
                                        <p:tgtEl>
                                          <p:spTgt spid="665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9" grpId="0" animBg="1"/>
      <p:bldP spid="66570" grpId="0" animBg="1"/>
      <p:bldP spid="6657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57288"/>
            <a:ext cx="8763000" cy="440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9" name="Rectangle 5"/>
          <p:cNvSpPr>
            <a:spLocks noGrp="1" noChangeArrowheads="1"/>
          </p:cNvSpPr>
          <p:nvPr>
            <p:ph type="title"/>
          </p:nvPr>
        </p:nvSpPr>
        <p:spPr/>
        <p:txBody>
          <a:bodyPr/>
          <a:lstStyle/>
          <a:p>
            <a:pPr eaLnBrk="1" hangingPunct="1">
              <a:defRPr/>
            </a:pPr>
            <a:endParaRPr lang="en-US" smtClean="0"/>
          </a:p>
        </p:txBody>
      </p:sp>
      <p:pic>
        <p:nvPicPr>
          <p:cNvPr id="47107" name="Picture 4" descr="Untitled-4 copy"/>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0"/>
            <a:ext cx="6553200" cy="6858000"/>
          </a:xfrm>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1026"/>
          <p:cNvSpPr>
            <a:spLocks noGrp="1" noChangeArrowheads="1"/>
          </p:cNvSpPr>
          <p:nvPr>
            <p:ph type="title" idx="4294967295"/>
          </p:nvPr>
        </p:nvSpPr>
        <p:spPr/>
        <p:txBody>
          <a:bodyPr lIns="92075" tIns="46038" rIns="92075" bIns="46038"/>
          <a:lstStyle/>
          <a:p>
            <a:pPr eaLnBrk="1" hangingPunct="1">
              <a:defRPr/>
            </a:pPr>
            <a:r>
              <a:rPr lang="en-US" sz="4800">
                <a:latin typeface="VNI-Times" pitchFamily="2" charset="0"/>
              </a:rPr>
              <a:t>Keát quaû</a:t>
            </a:r>
          </a:p>
        </p:txBody>
      </p:sp>
      <p:sp>
        <p:nvSpPr>
          <p:cNvPr id="48131" name="Rectangle 1027"/>
          <p:cNvSpPr>
            <a:spLocks noGrp="1" noChangeArrowheads="1"/>
          </p:cNvSpPr>
          <p:nvPr>
            <p:ph type="body" idx="4294967295"/>
          </p:nvPr>
        </p:nvSpPr>
        <p:spPr/>
        <p:txBody>
          <a:bodyPr/>
          <a:lstStyle/>
          <a:p>
            <a:pPr eaLnBrk="1" hangingPunct="1">
              <a:lnSpc>
                <a:spcPct val="90000"/>
              </a:lnSpc>
            </a:pPr>
            <a:r>
              <a:rPr lang="en-US" sz="3600" smtClean="0">
                <a:latin typeface="VNI-Times" pitchFamily="2" charset="0"/>
                <a:cs typeface="Times New Roman" panose="02020603050405020304" pitchFamily="18" charset="0"/>
              </a:rPr>
              <a:t>Tö theá nghieâng : Guø, coøng , öôõn , beït </a:t>
            </a:r>
            <a:br>
              <a:rPr lang="en-US" sz="3600" smtClean="0">
                <a:latin typeface="VNI-Times" pitchFamily="2" charset="0"/>
                <a:cs typeface="Times New Roman" panose="02020603050405020304" pitchFamily="18" charset="0"/>
              </a:rPr>
            </a:br>
            <a:endParaRPr lang="en-US" sz="3600" smtClean="0">
              <a:latin typeface="VNI-Times" pitchFamily="2" charset="0"/>
              <a:cs typeface="Times New Roman" panose="02020603050405020304" pitchFamily="18" charset="0"/>
            </a:endParaRPr>
          </a:p>
          <a:p>
            <a:pPr eaLnBrk="1" hangingPunct="1">
              <a:lnSpc>
                <a:spcPct val="90000"/>
              </a:lnSpc>
            </a:pPr>
            <a:r>
              <a:rPr lang="en-US" sz="3600" smtClean="0">
                <a:latin typeface="VNI-Times" pitchFamily="2" charset="0"/>
              </a:rPr>
              <a:t>Tö theá khaùm thaúng: </a:t>
            </a:r>
          </a:p>
          <a:p>
            <a:pPr eaLnBrk="1" hangingPunct="1">
              <a:lnSpc>
                <a:spcPct val="90000"/>
              </a:lnSpc>
              <a:buClr>
                <a:schemeClr val="tx1"/>
              </a:buClr>
              <a:buFont typeface="Wingdings" panose="05000000000000000000" pitchFamily="2" charset="2"/>
              <a:buChar char="Ø"/>
            </a:pPr>
            <a:r>
              <a:rPr lang="en-US" sz="3600" smtClean="0">
                <a:latin typeface="VNI-Times" pitchFamily="2" charset="0"/>
              </a:rPr>
              <a:t>Veïo hình chöõ C thuaän (Ct)</a:t>
            </a:r>
          </a:p>
          <a:p>
            <a:pPr eaLnBrk="1" hangingPunct="1">
              <a:lnSpc>
                <a:spcPct val="90000"/>
              </a:lnSpc>
              <a:buClr>
                <a:schemeClr val="tx1"/>
              </a:buClr>
              <a:buFont typeface="Wingdings" panose="05000000000000000000" pitchFamily="2" charset="2"/>
              <a:buChar char="Ø"/>
            </a:pPr>
            <a:r>
              <a:rPr lang="en-US" sz="3600" smtClean="0">
                <a:latin typeface="VNI-Times" pitchFamily="2" charset="0"/>
              </a:rPr>
              <a:t>Veïo hình chöõ C ngöôïc (Cn)</a:t>
            </a:r>
          </a:p>
          <a:p>
            <a:pPr eaLnBrk="1" hangingPunct="1">
              <a:lnSpc>
                <a:spcPct val="90000"/>
              </a:lnSpc>
              <a:buClr>
                <a:schemeClr val="tx1"/>
              </a:buClr>
              <a:buFont typeface="Wingdings" panose="05000000000000000000" pitchFamily="2" charset="2"/>
              <a:buChar char="Ø"/>
            </a:pPr>
            <a:r>
              <a:rPr lang="en-US" sz="3600" smtClean="0">
                <a:latin typeface="VNI-Times" pitchFamily="2" charset="0"/>
              </a:rPr>
              <a:t>Veïo hình chöõ S thuaän (St)</a:t>
            </a:r>
          </a:p>
          <a:p>
            <a:pPr eaLnBrk="1" hangingPunct="1">
              <a:lnSpc>
                <a:spcPct val="90000"/>
              </a:lnSpc>
              <a:buClr>
                <a:schemeClr val="tx1"/>
              </a:buClr>
              <a:buFont typeface="Wingdings" panose="05000000000000000000" pitchFamily="2" charset="2"/>
              <a:buChar char="Ø"/>
            </a:pPr>
            <a:r>
              <a:rPr lang="en-US" sz="3600" smtClean="0">
                <a:latin typeface="VNI-Times" pitchFamily="2" charset="0"/>
              </a:rPr>
              <a:t>Veïo hình chöõ S ngöôïc (Sn)</a:t>
            </a:r>
          </a:p>
          <a:p>
            <a:pPr eaLnBrk="1" hangingPunct="1">
              <a:lnSpc>
                <a:spcPct val="90000"/>
              </a:lnSpc>
              <a:buClr>
                <a:schemeClr val="tx1"/>
              </a:buClr>
              <a:buFont typeface="Wingdings" panose="05000000000000000000" pitchFamily="2" charset="2"/>
              <a:buChar char="Ø"/>
            </a:pPr>
            <a:endParaRPr lang="en-US" sz="3600" smtClean="0">
              <a:latin typeface="VNI-Times" pitchFamily="2" charset="0"/>
            </a:endParaRPr>
          </a:p>
          <a:p>
            <a:pPr eaLnBrk="1" hangingPunct="1">
              <a:lnSpc>
                <a:spcPct val="90000"/>
              </a:lnSpc>
              <a:buClr>
                <a:schemeClr val="tx1"/>
              </a:buClr>
              <a:buFont typeface="Wingdings" panose="05000000000000000000" pitchFamily="2" charset="2"/>
              <a:buChar char="Ø"/>
            </a:pPr>
            <a:endParaRPr lang="en-US" sz="3600" smtClean="0">
              <a:latin typeface="VNI-Times" pitchFamily="2"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1026"/>
          <p:cNvSpPr>
            <a:spLocks noGrp="1" noChangeArrowheads="1"/>
          </p:cNvSpPr>
          <p:nvPr>
            <p:ph type="title" idx="4294967295"/>
          </p:nvPr>
        </p:nvSpPr>
        <p:spPr>
          <a:xfrm>
            <a:off x="685800" y="609600"/>
            <a:ext cx="7772400" cy="4191000"/>
          </a:xfrm>
        </p:spPr>
        <p:txBody>
          <a:bodyPr lIns="92075" tIns="46038" rIns="92075" bIns="46038"/>
          <a:lstStyle/>
          <a:p>
            <a:pPr eaLnBrk="1" hangingPunct="1">
              <a:defRPr/>
            </a:pPr>
            <a:r>
              <a:rPr lang="en-US" sz="8000">
                <a:latin typeface="VNI-Times" pitchFamily="2" charset="0"/>
              </a:rPr>
              <a:t>Ñoä veïo coät soáng</a:t>
            </a:r>
          </a:p>
        </p:txBody>
      </p:sp>
      <p:sp>
        <p:nvSpPr>
          <p:cNvPr id="49155" name="Rectangle 1027"/>
          <p:cNvSpPr>
            <a:spLocks noGrp="1" noChangeArrowheads="1"/>
          </p:cNvSpPr>
          <p:nvPr>
            <p:ph type="body" idx="4294967295"/>
          </p:nvPr>
        </p:nvSpPr>
        <p:spPr/>
        <p:txBody>
          <a:bodyPr/>
          <a:lstStyle/>
          <a:p>
            <a:pPr eaLnBrk="1" hangingPunct="1"/>
            <a:endParaRPr lang="en-US" smtClean="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idx="4294967295"/>
          </p:nvPr>
        </p:nvSpPr>
        <p:spPr/>
        <p:txBody>
          <a:bodyPr lIns="92075" tIns="46038" rIns="92075" bIns="46038"/>
          <a:lstStyle/>
          <a:p>
            <a:pPr eaLnBrk="1" hangingPunct="1">
              <a:defRPr/>
            </a:pPr>
            <a:endParaRPr lang="en-US"/>
          </a:p>
        </p:txBody>
      </p:sp>
      <p:graphicFrame>
        <p:nvGraphicFramePr>
          <p:cNvPr id="99356" name="Group 28"/>
          <p:cNvGraphicFramePr>
            <a:graphicFrameLocks noGrp="1"/>
          </p:cNvGraphicFramePr>
          <p:nvPr/>
        </p:nvGraphicFramePr>
        <p:xfrm>
          <a:off x="457200" y="304800"/>
          <a:ext cx="8686800" cy="6172200"/>
        </p:xfrm>
        <a:graphic>
          <a:graphicData uri="http://schemas.openxmlformats.org/drawingml/2006/table">
            <a:tbl>
              <a:tblPr/>
              <a:tblGrid>
                <a:gridCol w="2786063"/>
                <a:gridCol w="2786062"/>
                <a:gridCol w="3114675"/>
              </a:tblGrid>
              <a:tr h="154305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3600" b="0" i="0" u="none" strike="noStrike" cap="none" normalizeH="0" baseline="0" smtClean="0">
                          <a:ln>
                            <a:noFill/>
                          </a:ln>
                          <a:solidFill>
                            <a:schemeClr val="tx1"/>
                          </a:solidFill>
                          <a:effectLst/>
                          <a:latin typeface="VNI-Times" pitchFamily="2" charset="0"/>
                          <a:cs typeface="Arial" charset="0"/>
                        </a:rPr>
                        <a:t>Ñoä veïo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3600" b="0" i="0" u="none" strike="noStrike" cap="none" normalizeH="0" baseline="0" smtClean="0">
                          <a:ln>
                            <a:noFill/>
                          </a:ln>
                          <a:solidFill>
                            <a:schemeClr val="tx1"/>
                          </a:solidFill>
                          <a:effectLst/>
                          <a:latin typeface="VNI-Times" pitchFamily="2" charset="0"/>
                          <a:cs typeface="Arial" charset="0"/>
                        </a:rPr>
                        <a:t>Tö theá ñöùng</a:t>
                      </a:r>
                      <a:r>
                        <a:rPr kumimoji="0" lang="en-US" sz="3600" b="0" i="0" u="none" strike="noStrike" cap="none" normalizeH="0" baseline="0" smtClean="0">
                          <a:ln>
                            <a:noFill/>
                          </a:ln>
                          <a:solidFill>
                            <a:schemeClr val="tx1"/>
                          </a:solidFill>
                          <a:effectLst/>
                          <a:latin typeface="Arial" charset="0"/>
                          <a:cs typeface="Arial" charset="0"/>
                        </a:rPr>
                        <a: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3600" b="0" i="0" u="none" strike="noStrike" cap="none" normalizeH="0" baseline="0" smtClean="0">
                          <a:ln>
                            <a:noFill/>
                          </a:ln>
                          <a:solidFill>
                            <a:schemeClr val="tx1"/>
                          </a:solidFill>
                          <a:effectLst/>
                          <a:latin typeface="VNI-Times" pitchFamily="2" charset="0"/>
                          <a:cs typeface="Arial" charset="0"/>
                        </a:rPr>
                        <a:t>Tö theá cuùi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4305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3600" b="0" i="0" u="none" strike="noStrike" cap="none" normalizeH="0" baseline="0" smtClean="0">
                          <a:ln>
                            <a:noFill/>
                          </a:ln>
                          <a:solidFill>
                            <a:schemeClr val="tx1"/>
                          </a:solidFill>
                          <a:effectLst/>
                          <a:latin typeface="VNI-Times" pitchFamily="2" charset="0"/>
                          <a:cs typeface="Arial" charset="0"/>
                        </a:rPr>
                        <a:t>Ñoä 1 (nheï)</a:t>
                      </a:r>
                      <a:br>
                        <a:rPr kumimoji="0" lang="en-US" sz="3600" b="0" i="0" u="none" strike="noStrike" cap="none" normalizeH="0" baseline="0" smtClean="0">
                          <a:ln>
                            <a:noFill/>
                          </a:ln>
                          <a:solidFill>
                            <a:schemeClr val="tx1"/>
                          </a:solidFill>
                          <a:effectLst/>
                          <a:latin typeface="VNI-Times" pitchFamily="2" charset="0"/>
                          <a:cs typeface="Arial" charset="0"/>
                        </a:rPr>
                      </a:br>
                      <a:endParaRPr kumimoji="0" lang="en-US" sz="3600" b="0" i="0" u="none" strike="noStrike" cap="none" normalizeH="0" baseline="0" smtClean="0">
                        <a:ln>
                          <a:noFill/>
                        </a:ln>
                        <a:solidFill>
                          <a:schemeClr val="tx1"/>
                        </a:solidFill>
                        <a:effectLst/>
                        <a:latin typeface="VNI-Times" pitchFamily="2"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3600" b="0" i="0" u="none" strike="noStrike" cap="none" normalizeH="0" baseline="0" smtClean="0">
                          <a:ln>
                            <a:noFill/>
                          </a:ln>
                          <a:solidFill>
                            <a:schemeClr val="tx1"/>
                          </a:solidFill>
                          <a:effectLst/>
                          <a:latin typeface="VNI-Times" pitchFamily="2" charset="0"/>
                          <a:cs typeface="Arial" charset="0"/>
                        </a:rPr>
                        <a:t>Coù veïo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3600" b="0" i="0" u="none" strike="noStrike" cap="none" normalizeH="0" baseline="0" smtClean="0">
                          <a:ln>
                            <a:noFill/>
                          </a:ln>
                          <a:solidFill>
                            <a:schemeClr val="tx1"/>
                          </a:solidFill>
                          <a:effectLst/>
                          <a:latin typeface="VNI-Times" pitchFamily="2" charset="0"/>
                          <a:cs typeface="Arial" charset="0"/>
                        </a:rPr>
                        <a:t>Cô khoâng leäch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4305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3600" b="0" i="0" u="none" strike="noStrike" cap="none" normalizeH="0" baseline="0" smtClean="0">
                          <a:ln>
                            <a:noFill/>
                          </a:ln>
                          <a:solidFill>
                            <a:schemeClr val="tx1"/>
                          </a:solidFill>
                          <a:effectLst/>
                          <a:latin typeface="VNI-Times" pitchFamily="2" charset="0"/>
                          <a:cs typeface="Arial" charset="0"/>
                        </a:rPr>
                        <a:t>Ñoä 2(vöøa)</a:t>
                      </a:r>
                      <a:br>
                        <a:rPr kumimoji="0" lang="en-US" sz="3600" b="0" i="0" u="none" strike="noStrike" cap="none" normalizeH="0" baseline="0" smtClean="0">
                          <a:ln>
                            <a:noFill/>
                          </a:ln>
                          <a:solidFill>
                            <a:schemeClr val="tx1"/>
                          </a:solidFill>
                          <a:effectLst/>
                          <a:latin typeface="VNI-Times" pitchFamily="2" charset="0"/>
                          <a:cs typeface="Arial" charset="0"/>
                        </a:rPr>
                      </a:br>
                      <a:endParaRPr kumimoji="0" lang="en-US" sz="3600" b="0" i="0" u="none" strike="noStrike" cap="none" normalizeH="0" baseline="0" smtClean="0">
                        <a:ln>
                          <a:noFill/>
                        </a:ln>
                        <a:solidFill>
                          <a:schemeClr val="tx1"/>
                        </a:solidFill>
                        <a:effectLst/>
                        <a:latin typeface="VNI-Times" pitchFamily="2"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3600" b="0" i="0" u="none" strike="noStrike" cap="none" normalizeH="0" baseline="0" smtClean="0">
                          <a:ln>
                            <a:noFill/>
                          </a:ln>
                          <a:solidFill>
                            <a:schemeClr val="tx1"/>
                          </a:solidFill>
                          <a:effectLst/>
                          <a:latin typeface="VNI-Times" pitchFamily="2" charset="0"/>
                          <a:cs typeface="Arial" charset="0"/>
                        </a:rPr>
                        <a:t>Veïo roõ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3600" b="0" i="0" u="none" strike="noStrike" cap="none" normalizeH="0" baseline="0" smtClean="0">
                          <a:ln>
                            <a:noFill/>
                          </a:ln>
                          <a:solidFill>
                            <a:schemeClr val="tx1"/>
                          </a:solidFill>
                          <a:effectLst/>
                          <a:latin typeface="VNI-Times" pitchFamily="2" charset="0"/>
                          <a:cs typeface="Arial" charset="0"/>
                        </a:rPr>
                        <a:t>Cô coù leäch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54305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3600" b="0" i="0" u="none" strike="noStrike" cap="none" normalizeH="0" baseline="0" smtClean="0">
                          <a:ln>
                            <a:noFill/>
                          </a:ln>
                          <a:solidFill>
                            <a:schemeClr val="tx1"/>
                          </a:solidFill>
                          <a:effectLst/>
                          <a:latin typeface="VNI-Times" pitchFamily="2" charset="0"/>
                          <a:cs typeface="Arial" charset="0"/>
                        </a:rPr>
                        <a:t>Ñoä 3(naëng )</a:t>
                      </a:r>
                      <a:br>
                        <a:rPr kumimoji="0" lang="en-US" sz="3600" b="0" i="0" u="none" strike="noStrike" cap="none" normalizeH="0" baseline="0" smtClean="0">
                          <a:ln>
                            <a:noFill/>
                          </a:ln>
                          <a:solidFill>
                            <a:schemeClr val="tx1"/>
                          </a:solidFill>
                          <a:effectLst/>
                          <a:latin typeface="VNI-Times" pitchFamily="2" charset="0"/>
                          <a:cs typeface="Arial" charset="0"/>
                        </a:rPr>
                      </a:br>
                      <a:endParaRPr kumimoji="0" lang="en-US" sz="3600" b="0" i="0" u="none" strike="noStrike" cap="none" normalizeH="0" baseline="0" smtClean="0">
                        <a:ln>
                          <a:noFill/>
                        </a:ln>
                        <a:solidFill>
                          <a:schemeClr val="tx1"/>
                        </a:solidFill>
                        <a:effectLst/>
                        <a:latin typeface="VNI-Times" pitchFamily="2"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3600" b="0" i="0" u="none" strike="noStrike" cap="none" normalizeH="0" baseline="0" smtClean="0">
                          <a:ln>
                            <a:noFill/>
                          </a:ln>
                          <a:solidFill>
                            <a:schemeClr val="tx1"/>
                          </a:solidFill>
                          <a:effectLst/>
                          <a:latin typeface="VNI-Times" pitchFamily="2" charset="0"/>
                          <a:cs typeface="Arial" charset="0"/>
                        </a:rPr>
                        <a:t>Veïo roõ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3600" b="0" i="0" u="none" strike="noStrike" cap="none" normalizeH="0" baseline="0" smtClean="0">
                          <a:ln>
                            <a:noFill/>
                          </a:ln>
                          <a:solidFill>
                            <a:schemeClr val="tx1"/>
                          </a:solidFill>
                          <a:effectLst/>
                          <a:latin typeface="VNI-Times" pitchFamily="2" charset="0"/>
                          <a:cs typeface="Arial" charset="0"/>
                        </a:rPr>
                        <a:t>Cô leäch  roõ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026"/>
          <p:cNvSpPr>
            <a:spLocks noGrp="1" noChangeArrowheads="1"/>
          </p:cNvSpPr>
          <p:nvPr>
            <p:ph type="title" idx="4294967295"/>
          </p:nvPr>
        </p:nvSpPr>
        <p:spPr/>
        <p:txBody>
          <a:bodyPr lIns="92075" tIns="46038" rIns="92075" bIns="46038"/>
          <a:lstStyle/>
          <a:p>
            <a:pPr eaLnBrk="1" hangingPunct="1">
              <a:defRPr/>
            </a:pPr>
            <a:r>
              <a:rPr lang="en-US">
                <a:latin typeface="VNI-Times" pitchFamily="2" charset="0"/>
              </a:rPr>
              <a:t>Caùch ghi veïo coät soáng</a:t>
            </a:r>
            <a:r>
              <a:rPr lang="en-US"/>
              <a:t> </a:t>
            </a:r>
            <a:br>
              <a:rPr lang="en-US"/>
            </a:br>
            <a:r>
              <a:rPr lang="en-US"/>
              <a:t/>
            </a:r>
            <a:br>
              <a:rPr lang="en-US"/>
            </a:br>
            <a:endParaRPr lang="en-US"/>
          </a:p>
        </p:txBody>
      </p:sp>
      <p:graphicFrame>
        <p:nvGraphicFramePr>
          <p:cNvPr id="100394" name="Group 1066"/>
          <p:cNvGraphicFramePr>
            <a:graphicFrameLocks noGrp="1"/>
          </p:cNvGraphicFramePr>
          <p:nvPr/>
        </p:nvGraphicFramePr>
        <p:xfrm>
          <a:off x="457200" y="990600"/>
          <a:ext cx="8686800" cy="5562600"/>
        </p:xfrm>
        <a:graphic>
          <a:graphicData uri="http://schemas.openxmlformats.org/drawingml/2006/table">
            <a:tbl>
              <a:tblPr/>
              <a:tblGrid>
                <a:gridCol w="1736725"/>
                <a:gridCol w="1738313"/>
                <a:gridCol w="1736725"/>
                <a:gridCol w="1738312"/>
                <a:gridCol w="1736725"/>
              </a:tblGrid>
              <a:tr h="217170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4000" b="0" i="0" u="none" strike="noStrike" cap="none" normalizeH="0" baseline="0" smtClean="0">
                          <a:ln>
                            <a:noFill/>
                          </a:ln>
                          <a:solidFill>
                            <a:schemeClr val="tx1"/>
                          </a:solidFill>
                          <a:effectLst/>
                          <a:latin typeface="VNI-Times" pitchFamily="2" charset="0"/>
                          <a:cs typeface="Times New Roman" pitchFamily="18" charset="0"/>
                        </a:rPr>
                        <a:t> Hình </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4000" b="0" i="0" u="none" strike="noStrike" cap="none" normalizeH="0" baseline="0" smtClean="0">
                          <a:ln>
                            <a:noFill/>
                          </a:ln>
                          <a:solidFill>
                            <a:schemeClr val="tx1"/>
                          </a:solidFill>
                          <a:effectLst/>
                          <a:latin typeface="VNI-Times" pitchFamily="2" charset="0"/>
                          <a:cs typeface="Times New Roman" pitchFamily="18" charset="0"/>
                        </a:rPr>
                        <a:t> </a:t>
                      </a:r>
                    </a:p>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4000" b="0" i="0" u="none" strike="noStrike" cap="none" normalizeH="0" baseline="0" smtClean="0">
                          <a:ln>
                            <a:noFill/>
                          </a:ln>
                          <a:solidFill>
                            <a:schemeClr val="tx1"/>
                          </a:solidFill>
                          <a:effectLst/>
                          <a:latin typeface="VNI-Times" pitchFamily="2" charset="0"/>
                          <a:cs typeface="Times New Roman" pitchFamily="18" charset="0"/>
                        </a:rPr>
                        <a:t>Ñoä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4000" b="0" i="0" u="none" strike="noStrike" cap="none" normalizeH="0" baseline="0" smtClean="0">
                          <a:ln>
                            <a:noFill/>
                          </a:ln>
                          <a:solidFill>
                            <a:schemeClr val="tx1"/>
                          </a:solidFill>
                          <a:effectLst/>
                          <a:latin typeface="Arial" charset="0"/>
                          <a:cs typeface="Arial" charset="0"/>
                        </a:rPr>
                        <a:t>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4000" b="0" i="0" u="none" strike="noStrike" cap="none" normalizeH="0" baseline="0" smtClean="0">
                          <a:ln>
                            <a:noFill/>
                          </a:ln>
                          <a:solidFill>
                            <a:schemeClr val="tx1"/>
                          </a:solidFill>
                          <a:effectLst/>
                          <a:latin typeface="Arial" charset="0"/>
                          <a:cs typeface="Arial" charset="0"/>
                        </a:rPr>
                        <a:t>Cn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4000" b="0" i="0" u="none" strike="noStrike" cap="none" normalizeH="0" baseline="0" smtClean="0">
                          <a:ln>
                            <a:noFill/>
                          </a:ln>
                          <a:solidFill>
                            <a:schemeClr val="tx1"/>
                          </a:solidFill>
                          <a:effectLst/>
                          <a:latin typeface="Arial" charset="0"/>
                          <a:cs typeface="Arial" charset="0"/>
                        </a:rPr>
                        <a:t>St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4000" b="0" i="0" u="none" strike="noStrike" cap="none" normalizeH="0" baseline="0" smtClean="0">
                          <a:ln>
                            <a:noFill/>
                          </a:ln>
                          <a:solidFill>
                            <a:schemeClr val="tx1"/>
                          </a:solidFill>
                          <a:effectLst/>
                          <a:latin typeface="Arial" charset="0"/>
                          <a:cs typeface="Arial" charset="0"/>
                        </a:rPr>
                        <a:t>Sn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1888">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4000" b="0" i="0" u="none" strike="noStrike" cap="none" normalizeH="0" baseline="0" smtClean="0">
                          <a:ln>
                            <a:noFill/>
                          </a:ln>
                          <a:solidFill>
                            <a:schemeClr val="tx1"/>
                          </a:solidFill>
                          <a:effectLst/>
                          <a:latin typeface="Arial" charset="0"/>
                          <a:cs typeface="Arial"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4000" b="0" i="0" u="none" strike="noStrike" cap="none" normalizeH="0" baseline="0" smtClean="0">
                          <a:ln>
                            <a:noFill/>
                          </a:ln>
                          <a:solidFill>
                            <a:schemeClr val="tx1"/>
                          </a:solidFill>
                          <a:effectLst/>
                          <a:latin typeface="Arial" charset="0"/>
                          <a:cs typeface="Arial" charset="0"/>
                        </a:rPr>
                        <a:t>1Ct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4000" b="0" i="0" u="none" strike="noStrike" cap="none" normalizeH="0" baseline="0" smtClean="0">
                          <a:ln>
                            <a:noFill/>
                          </a:ln>
                          <a:solidFill>
                            <a:schemeClr val="tx1"/>
                          </a:solidFill>
                          <a:effectLst/>
                          <a:latin typeface="Arial" charset="0"/>
                          <a:cs typeface="Arial" charset="0"/>
                        </a:rPr>
                        <a:t>1Cn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4000" b="0" i="0" u="none" strike="noStrike" cap="none" normalizeH="0" baseline="0" smtClean="0">
                          <a:ln>
                            <a:noFill/>
                          </a:ln>
                          <a:solidFill>
                            <a:schemeClr val="tx1"/>
                          </a:solidFill>
                          <a:effectLst/>
                          <a:latin typeface="Arial" charset="0"/>
                          <a:cs typeface="Arial" charset="0"/>
                        </a:rPr>
                        <a:t>1 S 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4000" b="0" i="0" u="none" strike="noStrike" cap="none" normalizeH="0" baseline="0" smtClean="0">
                          <a:ln>
                            <a:noFill/>
                          </a:ln>
                          <a:solidFill>
                            <a:schemeClr val="tx1"/>
                          </a:solidFill>
                          <a:effectLst/>
                          <a:latin typeface="Arial" charset="0"/>
                          <a:cs typeface="Arial" charset="0"/>
                        </a:rPr>
                        <a:t>1 Sn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28713">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4000" b="0" i="0" u="none" strike="noStrike" cap="none" normalizeH="0" baseline="0" smtClean="0">
                          <a:ln>
                            <a:noFill/>
                          </a:ln>
                          <a:solidFill>
                            <a:schemeClr val="tx1"/>
                          </a:solidFill>
                          <a:effectLst/>
                          <a:latin typeface="Arial" charset="0"/>
                          <a:cs typeface="Arial" charset="0"/>
                        </a:rPr>
                        <a:t>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4000" b="0" i="0" u="none" strike="noStrike" cap="none" normalizeH="0" baseline="0" smtClean="0">
                          <a:ln>
                            <a:noFill/>
                          </a:ln>
                          <a:solidFill>
                            <a:schemeClr val="tx1"/>
                          </a:solidFill>
                          <a:effectLst/>
                          <a:latin typeface="Arial" charset="0"/>
                          <a:cs typeface="Arial" charset="0"/>
                        </a:rPr>
                        <a:t>2Ct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4000" b="0" i="0" u="none" strike="noStrike" cap="none" normalizeH="0" baseline="0" smtClean="0">
                          <a:ln>
                            <a:noFill/>
                          </a:ln>
                          <a:solidFill>
                            <a:schemeClr val="tx1"/>
                          </a:solidFill>
                          <a:effectLst/>
                          <a:latin typeface="Arial" charset="0"/>
                          <a:cs typeface="Arial" charset="0"/>
                        </a:rPr>
                        <a:t>2 Cn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4000" b="0" i="0" u="none" strike="noStrike" cap="none" normalizeH="0" baseline="0" smtClean="0">
                          <a:ln>
                            <a:noFill/>
                          </a:ln>
                          <a:solidFill>
                            <a:schemeClr val="tx1"/>
                          </a:solidFill>
                          <a:effectLst/>
                          <a:latin typeface="Arial" charset="0"/>
                          <a:cs typeface="Arial" charset="0"/>
                        </a:rPr>
                        <a:t>2 S 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4000" b="0" i="0" u="none" strike="noStrike" cap="none" normalizeH="0" baseline="0" smtClean="0">
                          <a:ln>
                            <a:noFill/>
                          </a:ln>
                          <a:solidFill>
                            <a:schemeClr val="tx1"/>
                          </a:solidFill>
                          <a:effectLst/>
                          <a:latin typeface="Arial" charset="0"/>
                          <a:cs typeface="Arial" charset="0"/>
                        </a:rPr>
                        <a:t>2 Sn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3030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4000" b="0" i="0" u="none" strike="noStrike" cap="none" normalizeH="0" baseline="0" smtClean="0">
                          <a:ln>
                            <a:noFill/>
                          </a:ln>
                          <a:solidFill>
                            <a:schemeClr val="tx1"/>
                          </a:solidFill>
                          <a:effectLst/>
                          <a:latin typeface="Arial" charset="0"/>
                          <a:cs typeface="Arial" charset="0"/>
                        </a:rPr>
                        <a:t>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4000" b="0" i="0" u="none" strike="noStrike" cap="none" normalizeH="0" baseline="0" smtClean="0">
                          <a:ln>
                            <a:noFill/>
                          </a:ln>
                          <a:solidFill>
                            <a:schemeClr val="tx1"/>
                          </a:solidFill>
                          <a:effectLst/>
                          <a:latin typeface="Arial" charset="0"/>
                          <a:cs typeface="Arial" charset="0"/>
                        </a:rPr>
                        <a:t>3 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4000" b="0" i="0" u="none" strike="noStrike" cap="none" normalizeH="0" baseline="0" smtClean="0">
                          <a:ln>
                            <a:noFill/>
                          </a:ln>
                          <a:solidFill>
                            <a:schemeClr val="tx1"/>
                          </a:solidFill>
                          <a:effectLst/>
                          <a:latin typeface="Arial" charset="0"/>
                          <a:cs typeface="Arial" charset="0"/>
                        </a:rPr>
                        <a:t>3 Cn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4000" b="0" i="0" u="none" strike="noStrike" cap="none" normalizeH="0" baseline="0" smtClean="0">
                          <a:ln>
                            <a:noFill/>
                          </a:ln>
                          <a:solidFill>
                            <a:schemeClr val="tx1"/>
                          </a:solidFill>
                          <a:effectLst/>
                          <a:latin typeface="Arial" charset="0"/>
                          <a:cs typeface="Arial" charset="0"/>
                        </a:rPr>
                        <a:t>3 S 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Tx/>
                        <a:buFontTx/>
                        <a:buNone/>
                        <a:tabLst/>
                      </a:pPr>
                      <a:r>
                        <a:rPr kumimoji="0" lang="en-US" sz="4000" b="0" i="0" u="none" strike="noStrike" cap="none" normalizeH="0" baseline="0" smtClean="0">
                          <a:ln>
                            <a:noFill/>
                          </a:ln>
                          <a:solidFill>
                            <a:schemeClr val="tx1"/>
                          </a:solidFill>
                          <a:effectLst/>
                          <a:latin typeface="Arial" charset="0"/>
                          <a:cs typeface="Arial" charset="0"/>
                        </a:rPr>
                        <a:t>3 Sn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609600"/>
            <a:ext cx="8458200" cy="1143000"/>
          </a:xfrm>
        </p:spPr>
        <p:txBody>
          <a:bodyPr/>
          <a:lstStyle/>
          <a:p>
            <a:pPr eaLnBrk="1" hangingPunct="1">
              <a:defRPr/>
            </a:pPr>
            <a:r>
              <a:rPr lang="en-US" smtClean="0"/>
              <a:t>Ghi chép hồ sơ</a:t>
            </a:r>
          </a:p>
        </p:txBody>
      </p:sp>
      <p:sp>
        <p:nvSpPr>
          <p:cNvPr id="52227" name="Rectangle 3"/>
          <p:cNvSpPr>
            <a:spLocks noGrp="1" noChangeArrowheads="1"/>
          </p:cNvSpPr>
          <p:nvPr>
            <p:ph type="body" idx="1"/>
          </p:nvPr>
        </p:nvSpPr>
        <p:spPr>
          <a:xfrm>
            <a:off x="152400" y="1981200"/>
            <a:ext cx="8915400" cy="4114800"/>
          </a:xfrm>
        </p:spPr>
        <p:txBody>
          <a:bodyPr/>
          <a:lstStyle/>
          <a:p>
            <a:pPr eaLnBrk="1" hangingPunct="1"/>
            <a:r>
              <a:rPr lang="en-US" smtClean="0"/>
              <a:t>Cần ghi chép cụ thể các thông tin trong hồ sơ của theo dõi CVCS để tiện cho việc theo dõi và đánh giá sau này.</a:t>
            </a:r>
          </a:p>
          <a:p>
            <a:pPr eaLnBrk="1" hangingPunct="1"/>
            <a:r>
              <a:rPr lang="en-US" smtClean="0"/>
              <a:t>Sử dụng các thuật ngữ để mô tả: kiểu biến dạng, vị trí biến dạng, các mốc cơ thể bị lệch, mức độ biến dạng (độ lệch khỏi dây dọi, có cấu trúc hay không)</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body" idx="1"/>
          </p:nvPr>
        </p:nvSpPr>
        <p:spPr>
          <a:xfrm>
            <a:off x="381000" y="1295400"/>
            <a:ext cx="8534400" cy="619125"/>
          </a:xfrm>
        </p:spPr>
        <p:txBody>
          <a:bodyPr/>
          <a:lstStyle/>
          <a:p>
            <a:pPr eaLnBrk="1" hangingPunct="1">
              <a:buFontTx/>
              <a:buNone/>
            </a:pPr>
            <a:r>
              <a:rPr lang="en-US" smtClean="0"/>
              <a:t>Phục hồi CN                  Áo nẹp             Phẫu thuật </a:t>
            </a:r>
          </a:p>
        </p:txBody>
      </p:sp>
      <p:pic>
        <p:nvPicPr>
          <p:cNvPr id="53251" name="Picture 3" descr="Illustration of a scoliosis bra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9563" y="20574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3+cop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73863" y="2057400"/>
            <a:ext cx="2190750" cy="367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descr="Rack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057400"/>
            <a:ext cx="2559050" cy="382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4" name="Rectangle 6"/>
          <p:cNvSpPr>
            <a:spLocks noChangeArrowheads="1"/>
          </p:cNvSpPr>
          <p:nvPr/>
        </p:nvSpPr>
        <p:spPr bwMode="auto">
          <a:xfrm>
            <a:off x="304800" y="152400"/>
            <a:ext cx="8610600" cy="1143000"/>
          </a:xfrm>
          <a:prstGeom prst="rect">
            <a:avLst/>
          </a:prstGeom>
          <a:noFill/>
          <a:ln w="9525">
            <a:noFill/>
            <a:miter lim="800000"/>
            <a:headEnd/>
            <a:tailEnd/>
          </a:ln>
        </p:spPr>
        <p:txBody>
          <a:bodyPr lIns="92075" tIns="46037" rIns="92075" bIns="46037" anchor="ctr"/>
          <a:lstStyle/>
          <a:p>
            <a:pPr algn="ctr">
              <a:defRPr/>
            </a:pPr>
            <a:r>
              <a:rPr lang="en-US" sz="4400">
                <a:solidFill>
                  <a:schemeClr val="tx2"/>
                </a:solidFill>
                <a:effectLst>
                  <a:outerShdw blurRad="38100" dist="38100" dir="2700000" algn="tl">
                    <a:srgbClr val="000000"/>
                  </a:outerShdw>
                </a:effectLst>
                <a:latin typeface="Arial" charset="0"/>
                <a:cs typeface="Arial" charset="0"/>
              </a:rPr>
              <a:t>Điều trị </a:t>
            </a:r>
          </a:p>
        </p:txBody>
      </p:sp>
      <p:sp>
        <p:nvSpPr>
          <p:cNvPr id="53255" name="AutoShape 7">
            <a:hlinkClick r:id="rId5" action="ppaction://hlinkfile" highlightClick="1"/>
          </p:cNvPr>
          <p:cNvSpPr>
            <a:spLocks noChangeArrowheads="1"/>
          </p:cNvSpPr>
          <p:nvPr/>
        </p:nvSpPr>
        <p:spPr bwMode="auto">
          <a:xfrm>
            <a:off x="457200" y="6096000"/>
            <a:ext cx="381000" cy="30480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53256" name="AutoShape 8">
            <a:hlinkClick r:id="rId7" action="ppaction://hlinkfile" highlightClick="1">
              <a:snd r:embed="rId6" name="applause.wav"/>
            </a:hlinkClick>
          </p:cNvPr>
          <p:cNvSpPr>
            <a:spLocks noChangeArrowheads="1"/>
          </p:cNvSpPr>
          <p:nvPr/>
        </p:nvSpPr>
        <p:spPr bwMode="auto">
          <a:xfrm>
            <a:off x="4114800" y="6019800"/>
            <a:ext cx="533400" cy="457200"/>
          </a:xfrm>
          <a:prstGeom prst="actionButtonSound">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53257" name="AutoShape 9">
            <a:hlinkClick r:id="rId8" action="ppaction://hlinkfile" highlightClick="1"/>
          </p:cNvPr>
          <p:cNvSpPr>
            <a:spLocks noChangeArrowheads="1"/>
          </p:cNvSpPr>
          <p:nvPr/>
        </p:nvSpPr>
        <p:spPr bwMode="auto">
          <a:xfrm>
            <a:off x="4953000" y="6134100"/>
            <a:ext cx="304800" cy="22860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53258" name="AutoShape 10">
            <a:hlinkClick r:id="rId9" action="ppaction://hlinkfile" highlightClick="1"/>
          </p:cNvPr>
          <p:cNvSpPr>
            <a:spLocks noChangeArrowheads="1"/>
          </p:cNvSpPr>
          <p:nvPr/>
        </p:nvSpPr>
        <p:spPr bwMode="auto">
          <a:xfrm>
            <a:off x="1905000" y="6096000"/>
            <a:ext cx="381000" cy="30480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53259" name="AutoShape 11">
            <a:hlinkClick r:id="rId10" action="ppaction://hlinkfile" highlightClick="1"/>
          </p:cNvPr>
          <p:cNvSpPr>
            <a:spLocks noChangeArrowheads="1"/>
          </p:cNvSpPr>
          <p:nvPr/>
        </p:nvSpPr>
        <p:spPr bwMode="auto">
          <a:xfrm>
            <a:off x="7696200" y="6019800"/>
            <a:ext cx="381000" cy="30480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gilbertpettib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9388" y="4216400"/>
            <a:ext cx="3960812"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3" descr="stress1"/>
          <p:cNvPicPr>
            <a:picLocks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663950" y="1682750"/>
            <a:ext cx="1936750" cy="2290763"/>
          </a:xfrm>
          <a:noFill/>
        </p:spPr>
      </p:pic>
      <p:pic>
        <p:nvPicPr>
          <p:cNvPr id="54276" name="Picture 4" descr="126_123199406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4700" y="482600"/>
            <a:ext cx="198120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7" name="Rectangle 5"/>
          <p:cNvSpPr>
            <a:spLocks noGrp="1" noChangeArrowheads="1"/>
          </p:cNvSpPr>
          <p:nvPr>
            <p:ph type="title"/>
          </p:nvPr>
        </p:nvSpPr>
        <p:spPr>
          <a:xfrm>
            <a:off x="228600" y="152400"/>
            <a:ext cx="4800600" cy="762000"/>
          </a:xfrm>
        </p:spPr>
        <p:txBody>
          <a:bodyPr lIns="92075" tIns="46037" rIns="92075" bIns="46037"/>
          <a:lstStyle/>
          <a:p>
            <a:pPr eaLnBrk="1" hangingPunct="1">
              <a:defRPr/>
            </a:pPr>
            <a:r>
              <a:rPr lang="en-US" smtClean="0"/>
              <a:t>Phòng bệnh </a:t>
            </a:r>
          </a:p>
        </p:txBody>
      </p:sp>
      <p:sp>
        <p:nvSpPr>
          <p:cNvPr id="54278" name="Rectangle 6"/>
          <p:cNvSpPr>
            <a:spLocks noChangeArrowheads="1"/>
          </p:cNvSpPr>
          <p:nvPr/>
        </p:nvSpPr>
        <p:spPr bwMode="auto">
          <a:xfrm>
            <a:off x="152400" y="1066800"/>
            <a:ext cx="4953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7" rIns="92075" bIns="46037"/>
          <a:lstStyle>
            <a:lvl1pPr marL="342900" indent="-342900"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spcBef>
                <a:spcPct val="20000"/>
              </a:spcBef>
              <a:buClr>
                <a:schemeClr val="tx2"/>
              </a:buClr>
              <a:buFontTx/>
              <a:buChar char="•"/>
            </a:pPr>
            <a:r>
              <a:rPr lang="en-US" sz="3200"/>
              <a:t>Chế độ ăn đủ chất</a:t>
            </a:r>
          </a:p>
          <a:p>
            <a:pPr eaLnBrk="1" hangingPunct="1">
              <a:spcBef>
                <a:spcPct val="20000"/>
              </a:spcBef>
              <a:buClr>
                <a:schemeClr val="tx2"/>
              </a:buClr>
              <a:buFontTx/>
              <a:buChar char="•"/>
            </a:pPr>
            <a:r>
              <a:rPr lang="en-US" sz="3200"/>
              <a:t>Thường xuyên tập thể </a:t>
            </a:r>
            <a:br>
              <a:rPr lang="en-US" sz="3200"/>
            </a:br>
            <a:r>
              <a:rPr lang="en-US" sz="3200"/>
              <a:t>dục nâng cao sức khỏe</a:t>
            </a:r>
          </a:p>
          <a:p>
            <a:pPr eaLnBrk="1" hangingPunct="1">
              <a:spcBef>
                <a:spcPct val="20000"/>
              </a:spcBef>
              <a:buClr>
                <a:schemeClr val="tx2"/>
              </a:buClr>
              <a:buFontTx/>
              <a:buChar char="•"/>
            </a:pPr>
            <a:r>
              <a:rPr lang="en-US" sz="3200"/>
              <a:t>Luông giữ tư thế cân đối trong.</a:t>
            </a:r>
          </a:p>
          <a:p>
            <a:pPr eaLnBrk="1" hangingPunct="1">
              <a:spcBef>
                <a:spcPct val="20000"/>
              </a:spcBef>
              <a:buClr>
                <a:schemeClr val="tx2"/>
              </a:buClr>
              <a:buFontTx/>
              <a:buChar char="•"/>
            </a:pPr>
            <a:r>
              <a:rPr lang="en-US" sz="3200"/>
              <a:t>Giày, dép vừa chân, không đi đế cao</a:t>
            </a:r>
          </a:p>
          <a:p>
            <a:pPr eaLnBrk="1" hangingPunct="1">
              <a:spcBef>
                <a:spcPct val="20000"/>
              </a:spcBef>
              <a:buClr>
                <a:schemeClr val="tx2"/>
              </a:buClr>
              <a:buFontTx/>
              <a:buChar char="•"/>
            </a:pPr>
            <a:r>
              <a:rPr lang="en-US" sz="3200"/>
              <a:t>Nghỉ ngơi phù hợp lứa tuổi</a:t>
            </a:r>
          </a:p>
        </p:txBody>
      </p:sp>
      <p:pic>
        <p:nvPicPr>
          <p:cNvPr id="5427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56563" y="2819400"/>
            <a:ext cx="935037"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0" y="457200"/>
            <a:ext cx="2513013" cy="235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4953000"/>
            <a:ext cx="25241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1026"/>
          <p:cNvSpPr>
            <a:spLocks noGrp="1" noChangeArrowheads="1"/>
          </p:cNvSpPr>
          <p:nvPr>
            <p:ph type="title" idx="4294967295"/>
          </p:nvPr>
        </p:nvSpPr>
        <p:spPr>
          <a:xfrm>
            <a:off x="685800" y="0"/>
            <a:ext cx="7772400" cy="914400"/>
          </a:xfrm>
        </p:spPr>
        <p:txBody>
          <a:bodyPr lIns="92075" tIns="46038" rIns="92075" bIns="46038"/>
          <a:lstStyle/>
          <a:p>
            <a:pPr eaLnBrk="1" hangingPunct="1">
              <a:defRPr/>
            </a:pPr>
            <a:r>
              <a:rPr lang="en-US">
                <a:latin typeface="VNI-Times" pitchFamily="2" charset="0"/>
                <a:cs typeface="Times New Roman" pitchFamily="18" charset="0"/>
              </a:rPr>
              <a:t>Khaùm CVCS(tt)</a:t>
            </a:r>
          </a:p>
        </p:txBody>
      </p:sp>
      <p:sp>
        <p:nvSpPr>
          <p:cNvPr id="12291" name="Rectangle 1027"/>
          <p:cNvSpPr>
            <a:spLocks noGrp="1" noChangeArrowheads="1"/>
          </p:cNvSpPr>
          <p:nvPr>
            <p:ph type="body" idx="4294967295"/>
          </p:nvPr>
        </p:nvSpPr>
        <p:spPr>
          <a:xfrm>
            <a:off x="685800" y="914400"/>
            <a:ext cx="7772400" cy="5181600"/>
          </a:xfrm>
        </p:spPr>
        <p:txBody>
          <a:bodyPr/>
          <a:lstStyle/>
          <a:p>
            <a:pPr eaLnBrk="1" hangingPunct="1">
              <a:lnSpc>
                <a:spcPct val="90000"/>
              </a:lnSpc>
              <a:buClr>
                <a:schemeClr val="tx1"/>
              </a:buClr>
              <a:buFont typeface="Wingdings" panose="05000000000000000000" pitchFamily="2" charset="2"/>
              <a:buChar char="v"/>
            </a:pPr>
            <a:r>
              <a:rPr lang="en-US" sz="3600" smtClean="0">
                <a:latin typeface="VNI-Times" pitchFamily="2" charset="0"/>
                <a:cs typeface="Times New Roman" panose="02020603050405020304" pitchFamily="18" charset="0"/>
              </a:rPr>
              <a:t>Baùc só :</a:t>
            </a:r>
          </a:p>
          <a:p>
            <a:pPr eaLnBrk="1" hangingPunct="1">
              <a:lnSpc>
                <a:spcPct val="90000"/>
              </a:lnSpc>
              <a:buClr>
                <a:schemeClr val="tx1"/>
              </a:buClr>
              <a:buFont typeface="Wingdings" panose="05000000000000000000" pitchFamily="2" charset="2"/>
              <a:buChar char="Ø"/>
            </a:pPr>
            <a:r>
              <a:rPr lang="en-US" sz="3600" smtClean="0">
                <a:latin typeface="VNI-Times" pitchFamily="2" charset="0"/>
                <a:cs typeface="Times New Roman" panose="02020603050405020304" pitchFamily="18" charset="0"/>
              </a:rPr>
              <a:t>Quan saùt ( Moûm vai, moûm xöông baû , caïnh trong xöông baû , khe söôøn 2 beân, khoái cô löng 2 beân )</a:t>
            </a:r>
          </a:p>
          <a:p>
            <a:pPr eaLnBrk="1" hangingPunct="1">
              <a:lnSpc>
                <a:spcPct val="90000"/>
              </a:lnSpc>
              <a:buClr>
                <a:schemeClr val="tx1"/>
              </a:buClr>
              <a:buFont typeface="Wingdings" panose="05000000000000000000" pitchFamily="2" charset="2"/>
              <a:buChar char="Ø"/>
            </a:pPr>
            <a:r>
              <a:rPr lang="en-US" sz="3600" smtClean="0">
                <a:latin typeface="VNI-Times" pitchFamily="2" charset="0"/>
                <a:cs typeface="Times New Roman" panose="02020603050405020304" pitchFamily="18" charset="0"/>
              </a:rPr>
              <a:t>Duøng ngoùn tay troû mieát töø gai soáng C7 ñeán TL 5</a:t>
            </a:r>
          </a:p>
          <a:p>
            <a:pPr eaLnBrk="1" hangingPunct="1">
              <a:lnSpc>
                <a:spcPct val="90000"/>
              </a:lnSpc>
              <a:buClr>
                <a:schemeClr val="tx1"/>
              </a:buClr>
              <a:buFont typeface="Wingdings" panose="05000000000000000000" pitchFamily="2" charset="2"/>
              <a:buChar char="Ø"/>
            </a:pPr>
            <a:r>
              <a:rPr lang="en-US" sz="3600" smtClean="0">
                <a:latin typeface="VNI-Times" pitchFamily="2" charset="0"/>
                <a:cs typeface="Times New Roman" panose="02020603050405020304" pitchFamily="18" charset="0"/>
              </a:rPr>
              <a:t>Cho hoïc sinh cuùi 9O ñoä , goái thaúng , hai tay song song vôùi chaân , 2  baøn                                                                             chaân song song caùch nhau 20cm : Nhìn khoái cô löng 2 beân</a:t>
            </a:r>
          </a:p>
          <a:p>
            <a:pPr eaLnBrk="1" hangingPunct="1">
              <a:lnSpc>
                <a:spcPct val="90000"/>
              </a:lnSpc>
              <a:buClr>
                <a:schemeClr val="tx1"/>
              </a:buClr>
              <a:buFont typeface="Wingdings" panose="05000000000000000000" pitchFamily="2" charset="2"/>
              <a:buChar char="Ø"/>
            </a:pPr>
            <a:endParaRPr lang="en-US" sz="3600" smtClean="0">
              <a:latin typeface="VNI-Times" pitchFamily="2" charset="0"/>
              <a:cs typeface="Times New Roman" panose="02020603050405020304" pitchFamily="18" charset="0"/>
            </a:endParaRPr>
          </a:p>
          <a:p>
            <a:pPr eaLnBrk="1" hangingPunct="1">
              <a:lnSpc>
                <a:spcPct val="90000"/>
              </a:lnSpc>
              <a:buFontTx/>
              <a:buNone/>
            </a:pPr>
            <a:endParaRPr lang="en-US" sz="3600" smtClean="0">
              <a:latin typeface="VNI-Times" pitchFamily="2" charset="0"/>
              <a:cs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3825875"/>
            <a:ext cx="4284663"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299" name="Picture 3" descr="ey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976438"/>
            <a:ext cx="2590800" cy="171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0" name="Rectangle 4"/>
          <p:cNvSpPr>
            <a:spLocks noGrp="1" noChangeArrowheads="1"/>
          </p:cNvSpPr>
          <p:nvPr>
            <p:ph type="title"/>
          </p:nvPr>
        </p:nvSpPr>
        <p:spPr>
          <a:xfrm>
            <a:off x="4724400" y="152400"/>
            <a:ext cx="4267200" cy="762000"/>
          </a:xfrm>
        </p:spPr>
        <p:txBody>
          <a:bodyPr lIns="92075" tIns="46037" rIns="92075" bIns="46037"/>
          <a:lstStyle/>
          <a:p>
            <a:pPr eaLnBrk="1" hangingPunct="1">
              <a:defRPr/>
            </a:pPr>
            <a:r>
              <a:rPr lang="en-US" smtClean="0"/>
              <a:t>Phòng bệnh </a:t>
            </a:r>
          </a:p>
        </p:txBody>
      </p:sp>
      <p:sp>
        <p:nvSpPr>
          <p:cNvPr id="55301" name="AutoShape 5">
            <a:hlinkClick r:id="rId4" action="ppaction://hlinkfile" highlightClick="1"/>
          </p:cNvPr>
          <p:cNvSpPr>
            <a:spLocks noChangeArrowheads="1"/>
          </p:cNvSpPr>
          <p:nvPr/>
        </p:nvSpPr>
        <p:spPr bwMode="auto">
          <a:xfrm>
            <a:off x="4953000" y="1066800"/>
            <a:ext cx="381000" cy="30480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55302" name="Rectangle 6"/>
          <p:cNvSpPr>
            <a:spLocks noGrp="1" noChangeArrowheads="1"/>
          </p:cNvSpPr>
          <p:nvPr>
            <p:ph type="body" idx="1"/>
          </p:nvPr>
        </p:nvSpPr>
        <p:spPr>
          <a:xfrm>
            <a:off x="76200" y="685800"/>
            <a:ext cx="4572000" cy="6172200"/>
          </a:xfrm>
        </p:spPr>
        <p:txBody>
          <a:bodyPr/>
          <a:lstStyle/>
          <a:p>
            <a:pPr eaLnBrk="1" hangingPunct="1"/>
            <a:r>
              <a:rPr lang="en-US" smtClean="0"/>
              <a:t>Nâng cao sự hiểu biết về CVCS</a:t>
            </a:r>
          </a:p>
          <a:p>
            <a:pPr eaLnBrk="1" hangingPunct="1"/>
            <a:r>
              <a:rPr lang="en-US" smtClean="0"/>
              <a:t>Không mang vác quá sức, cặp mang đúng cách, không quá nặng (15% trọng lượng cơ thể)</a:t>
            </a:r>
          </a:p>
          <a:p>
            <a:pPr eaLnBrk="1" hangingPunct="1"/>
            <a:r>
              <a:rPr lang="en-US" smtClean="0"/>
              <a:t>Bàn ghế học tập phù hợp với kích thước cơ thể, ánh sáng đủ, ngồi học đúng tư thế.</a:t>
            </a:r>
          </a:p>
          <a:p>
            <a:pPr eaLnBrk="1" hangingPunct="1"/>
            <a:r>
              <a:rPr lang="en-US" smtClean="0"/>
              <a:t>Khám phát hiện sớm CVCS, can thiệp kịp thời</a:t>
            </a:r>
          </a:p>
        </p:txBody>
      </p:sp>
      <p:pic>
        <p:nvPicPr>
          <p:cNvPr id="55303" name="Picture 7" descr="scoliosis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1524000"/>
            <a:ext cx="1565275"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4" name="AutoShape 8">
            <a:hlinkClick r:id="rId6" action="ppaction://hlinkfile" highlightClick="1"/>
          </p:cNvPr>
          <p:cNvSpPr>
            <a:spLocks noChangeArrowheads="1"/>
          </p:cNvSpPr>
          <p:nvPr/>
        </p:nvSpPr>
        <p:spPr bwMode="auto">
          <a:xfrm>
            <a:off x="5486400" y="1143000"/>
            <a:ext cx="304800" cy="22860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55305" name="AutoShape 9">
            <a:hlinkClick r:id="rId7" action="ppaction://hlinkfile" highlightClick="1"/>
          </p:cNvPr>
          <p:cNvSpPr>
            <a:spLocks noChangeArrowheads="1"/>
          </p:cNvSpPr>
          <p:nvPr/>
        </p:nvSpPr>
        <p:spPr bwMode="auto">
          <a:xfrm>
            <a:off x="5943600" y="1143000"/>
            <a:ext cx="304800" cy="22860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55306" name="AutoShape 10">
            <a:hlinkClick r:id="rId8" action="ppaction://hlinkfile" highlightClick="1"/>
          </p:cNvPr>
          <p:cNvSpPr>
            <a:spLocks noChangeArrowheads="1"/>
          </p:cNvSpPr>
          <p:nvPr/>
        </p:nvSpPr>
        <p:spPr bwMode="auto">
          <a:xfrm>
            <a:off x="6400800" y="1143000"/>
            <a:ext cx="304800" cy="22860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2057400" y="152400"/>
            <a:ext cx="6096000" cy="533400"/>
          </a:xfrm>
        </p:spPr>
        <p:txBody>
          <a:bodyPr/>
          <a:lstStyle/>
          <a:p>
            <a:pPr eaLnBrk="1" hangingPunct="1">
              <a:defRPr/>
            </a:pPr>
            <a:r>
              <a:rPr lang="en-US" sz="2400" smtClean="0">
                <a:latin typeface="Times New Roman" pitchFamily="18" charset="0"/>
              </a:rPr>
              <a:t>Chẩn đoán phân biệt</a:t>
            </a:r>
          </a:p>
        </p:txBody>
      </p:sp>
      <p:pic>
        <p:nvPicPr>
          <p:cNvPr id="56323" name="Picture 3" descr="IMG_0699"/>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0500" y="685800"/>
            <a:ext cx="4457700" cy="5943600"/>
          </a:xfrm>
          <a:noFill/>
        </p:spPr>
      </p:pic>
      <p:pic>
        <p:nvPicPr>
          <p:cNvPr id="174084" name="Picture 4" descr="IMG_0700"/>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48200" y="685800"/>
            <a:ext cx="4457700" cy="5943600"/>
          </a:xfrm>
          <a:noFill/>
        </p:spPr>
      </p:pic>
      <p:sp>
        <p:nvSpPr>
          <p:cNvPr id="174085" name="Line 5"/>
          <p:cNvSpPr>
            <a:spLocks noChangeShapeType="1"/>
          </p:cNvSpPr>
          <p:nvPr/>
        </p:nvSpPr>
        <p:spPr bwMode="auto">
          <a:xfrm>
            <a:off x="2722563" y="1687513"/>
            <a:ext cx="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086" name="Line 6"/>
          <p:cNvSpPr>
            <a:spLocks noChangeShapeType="1"/>
          </p:cNvSpPr>
          <p:nvPr/>
        </p:nvSpPr>
        <p:spPr bwMode="auto">
          <a:xfrm>
            <a:off x="7239000" y="1676400"/>
            <a:ext cx="0" cy="1676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4084"/>
                                        </p:tgtEl>
                                        <p:attrNameLst>
                                          <p:attrName>style.visibility</p:attrName>
                                        </p:attrNameLst>
                                      </p:cBhvr>
                                      <p:to>
                                        <p:strVal val="visible"/>
                                      </p:to>
                                    </p:set>
                                    <p:anim calcmode="lin" valueType="num">
                                      <p:cBhvr additive="base">
                                        <p:cTn id="7" dur="500" fill="hold"/>
                                        <p:tgtEl>
                                          <p:spTgt spid="174084"/>
                                        </p:tgtEl>
                                        <p:attrNameLst>
                                          <p:attrName>ppt_x</p:attrName>
                                        </p:attrNameLst>
                                      </p:cBhvr>
                                      <p:tavLst>
                                        <p:tav tm="0">
                                          <p:val>
                                            <p:strVal val="#ppt_x"/>
                                          </p:val>
                                        </p:tav>
                                        <p:tav tm="100000">
                                          <p:val>
                                            <p:strVal val="#ppt_x"/>
                                          </p:val>
                                        </p:tav>
                                      </p:tavLst>
                                    </p:anim>
                                    <p:anim calcmode="lin" valueType="num">
                                      <p:cBhvr additive="base">
                                        <p:cTn id="8" dur="500" fill="hold"/>
                                        <p:tgtEl>
                                          <p:spTgt spid="17408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4085"/>
                                        </p:tgtEl>
                                        <p:attrNameLst>
                                          <p:attrName>style.visibility</p:attrName>
                                        </p:attrNameLst>
                                      </p:cBhvr>
                                      <p:to>
                                        <p:strVal val="visible"/>
                                      </p:to>
                                    </p:set>
                                    <p:anim calcmode="lin" valueType="num">
                                      <p:cBhvr additive="base">
                                        <p:cTn id="13" dur="500" fill="hold"/>
                                        <p:tgtEl>
                                          <p:spTgt spid="174085"/>
                                        </p:tgtEl>
                                        <p:attrNameLst>
                                          <p:attrName>ppt_x</p:attrName>
                                        </p:attrNameLst>
                                      </p:cBhvr>
                                      <p:tavLst>
                                        <p:tav tm="0">
                                          <p:val>
                                            <p:strVal val="#ppt_x"/>
                                          </p:val>
                                        </p:tav>
                                        <p:tav tm="100000">
                                          <p:val>
                                            <p:strVal val="#ppt_x"/>
                                          </p:val>
                                        </p:tav>
                                      </p:tavLst>
                                    </p:anim>
                                    <p:anim calcmode="lin" valueType="num">
                                      <p:cBhvr additive="base">
                                        <p:cTn id="14" dur="500" fill="hold"/>
                                        <p:tgtEl>
                                          <p:spTgt spid="174085"/>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74086"/>
                                        </p:tgtEl>
                                        <p:attrNameLst>
                                          <p:attrName>style.visibility</p:attrName>
                                        </p:attrNameLst>
                                      </p:cBhvr>
                                      <p:to>
                                        <p:strVal val="visible"/>
                                      </p:to>
                                    </p:set>
                                    <p:anim calcmode="lin" valueType="num">
                                      <p:cBhvr additive="base">
                                        <p:cTn id="17" dur="500" fill="hold"/>
                                        <p:tgtEl>
                                          <p:spTgt spid="174086"/>
                                        </p:tgtEl>
                                        <p:attrNameLst>
                                          <p:attrName>ppt_x</p:attrName>
                                        </p:attrNameLst>
                                      </p:cBhvr>
                                      <p:tavLst>
                                        <p:tav tm="0">
                                          <p:val>
                                            <p:strVal val="#ppt_x"/>
                                          </p:val>
                                        </p:tav>
                                        <p:tav tm="100000">
                                          <p:val>
                                            <p:strVal val="#ppt_x"/>
                                          </p:val>
                                        </p:tav>
                                      </p:tavLst>
                                    </p:anim>
                                    <p:anim calcmode="lin" valueType="num">
                                      <p:cBhvr additive="base">
                                        <p:cTn id="18" dur="500" fill="hold"/>
                                        <p:tgtEl>
                                          <p:spTgt spid="174086"/>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xit" presetSubtype="10" fill="hold" grpId="1" nodeType="clickEffect">
                                  <p:stCondLst>
                                    <p:cond delay="0"/>
                                  </p:stCondLst>
                                  <p:childTnLst>
                                    <p:animEffect transition="out" filter="blinds(horizontal)">
                                      <p:cBhvr>
                                        <p:cTn id="22" dur="500"/>
                                        <p:tgtEl>
                                          <p:spTgt spid="174085"/>
                                        </p:tgtEl>
                                      </p:cBhvr>
                                    </p:animEffect>
                                    <p:set>
                                      <p:cBhvr>
                                        <p:cTn id="23" dur="1" fill="hold">
                                          <p:stCondLst>
                                            <p:cond delay="499"/>
                                          </p:stCondLst>
                                        </p:cTn>
                                        <p:tgtEl>
                                          <p:spTgt spid="174085"/>
                                        </p:tgtEl>
                                        <p:attrNameLst>
                                          <p:attrName>style.visibility</p:attrName>
                                        </p:attrNameLst>
                                      </p:cBhvr>
                                      <p:to>
                                        <p:strVal val="hidden"/>
                                      </p:to>
                                    </p:set>
                                  </p:childTnLst>
                                </p:cTn>
                              </p:par>
                              <p:par>
                                <p:cTn id="24" presetID="3" presetClass="exit" presetSubtype="10" fill="hold" grpId="1" nodeType="withEffect">
                                  <p:stCondLst>
                                    <p:cond delay="0"/>
                                  </p:stCondLst>
                                  <p:childTnLst>
                                    <p:animEffect transition="out" filter="blinds(horizontal)">
                                      <p:cBhvr>
                                        <p:cTn id="25" dur="500"/>
                                        <p:tgtEl>
                                          <p:spTgt spid="174086"/>
                                        </p:tgtEl>
                                      </p:cBhvr>
                                    </p:animEffect>
                                    <p:set>
                                      <p:cBhvr>
                                        <p:cTn id="26" dur="1" fill="hold">
                                          <p:stCondLst>
                                            <p:cond delay="499"/>
                                          </p:stCondLst>
                                        </p:cTn>
                                        <p:tgtEl>
                                          <p:spTgt spid="174086"/>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xit" presetSubtype="10" fill="hold" grpId="2" nodeType="clickEffect">
                                  <p:stCondLst>
                                    <p:cond delay="0"/>
                                  </p:stCondLst>
                                  <p:childTnLst>
                                    <p:animEffect transition="out" filter="randombar(horizontal)">
                                      <p:cBhvr>
                                        <p:cTn id="30" dur="500"/>
                                        <p:tgtEl>
                                          <p:spTgt spid="174086"/>
                                        </p:tgtEl>
                                      </p:cBhvr>
                                    </p:animEffect>
                                    <p:set>
                                      <p:cBhvr>
                                        <p:cTn id="31" dur="1" fill="hold">
                                          <p:stCondLst>
                                            <p:cond delay="499"/>
                                          </p:stCondLst>
                                        </p:cTn>
                                        <p:tgtEl>
                                          <p:spTgt spid="174086"/>
                                        </p:tgtEl>
                                        <p:attrNameLst>
                                          <p:attrName>style.visibility</p:attrName>
                                        </p:attrNameLst>
                                      </p:cBhvr>
                                      <p:to>
                                        <p:strVal val="hidden"/>
                                      </p:to>
                                    </p:set>
                                  </p:childTnLst>
                                </p:cTn>
                              </p:par>
                              <p:par>
                                <p:cTn id="32" presetID="14" presetClass="exit" presetSubtype="10" fill="hold" grpId="2" nodeType="withEffect">
                                  <p:stCondLst>
                                    <p:cond delay="0"/>
                                  </p:stCondLst>
                                  <p:childTnLst>
                                    <p:animEffect transition="out" filter="randombar(horizontal)">
                                      <p:cBhvr>
                                        <p:cTn id="33" dur="500"/>
                                        <p:tgtEl>
                                          <p:spTgt spid="174085"/>
                                        </p:tgtEl>
                                      </p:cBhvr>
                                    </p:animEffect>
                                    <p:set>
                                      <p:cBhvr>
                                        <p:cTn id="34" dur="1" fill="hold">
                                          <p:stCondLst>
                                            <p:cond delay="499"/>
                                          </p:stCondLst>
                                        </p:cTn>
                                        <p:tgtEl>
                                          <p:spTgt spid="1740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5" grpId="0" animBg="1"/>
      <p:bldP spid="174085" grpId="1" animBg="1"/>
      <p:bldP spid="174085" grpId="2" animBg="1"/>
      <p:bldP spid="174086" grpId="0" animBg="1"/>
      <p:bldP spid="174086" grpId="1" animBg="1"/>
      <p:bldP spid="174086" grpId="2"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0" y="152400"/>
            <a:ext cx="9144000" cy="990600"/>
          </a:xfrm>
        </p:spPr>
        <p:txBody>
          <a:bodyPr/>
          <a:lstStyle/>
          <a:p>
            <a:pPr eaLnBrk="1" hangingPunct="1">
              <a:defRPr/>
            </a:pPr>
            <a:r>
              <a:rPr lang="en-US" sz="3200" smtClean="0">
                <a:latin typeface=".VnTime" pitchFamily="34" charset="0"/>
              </a:rPr>
              <a:t>Ph</a:t>
            </a:r>
            <a:r>
              <a:rPr lang="en-US" sz="3200" smtClean="0"/>
              <a:t>ân loại theo mức độ</a:t>
            </a:r>
            <a:r>
              <a:rPr lang="en-US" sz="3200" smtClean="0">
                <a:latin typeface=".VnTime" pitchFamily="34" charset="0"/>
              </a:rPr>
              <a:t/>
            </a:r>
            <a:br>
              <a:rPr lang="en-US" sz="3200" smtClean="0">
                <a:latin typeface=".VnTime" pitchFamily="34" charset="0"/>
              </a:rPr>
            </a:br>
            <a:r>
              <a:rPr lang="en-US" sz="1600" smtClean="0">
                <a:latin typeface=".VnTime" pitchFamily="34" charset="0"/>
              </a:rPr>
              <a:t/>
            </a:r>
            <a:br>
              <a:rPr lang="en-US" sz="1600" smtClean="0">
                <a:latin typeface=".VnTime" pitchFamily="34" charset="0"/>
              </a:rPr>
            </a:br>
            <a:r>
              <a:rPr lang="en-US" sz="2400" smtClean="0">
                <a:latin typeface=".VnTime" pitchFamily="34" charset="0"/>
              </a:rPr>
              <a:t>Sù xo¸y v¨n cét sèng t¹o lªn ô låi x­¬ng s­ên</a:t>
            </a:r>
          </a:p>
        </p:txBody>
      </p:sp>
      <p:pic>
        <p:nvPicPr>
          <p:cNvPr id="57347" name="Picture 3"/>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90763" y="1219200"/>
            <a:ext cx="4586287" cy="5562600"/>
          </a:xfrm>
          <a:noFill/>
        </p:spPr>
      </p:pic>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defRPr/>
            </a:pPr>
            <a:endParaRPr lang="en-US" smtClean="0"/>
          </a:p>
        </p:txBody>
      </p:sp>
      <p:pic>
        <p:nvPicPr>
          <p:cNvPr id="58371" name="Picture 3"/>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763" y="0"/>
            <a:ext cx="4389437" cy="6858000"/>
          </a:xfrm>
          <a:noFill/>
        </p:spPr>
      </p:pic>
      <p:pic>
        <p:nvPicPr>
          <p:cNvPr id="58372" name="Picture 4"/>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343400" y="2286000"/>
            <a:ext cx="4800600" cy="3630613"/>
          </a:xfrm>
          <a:noFill/>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28600"/>
            <a:ext cx="8229600" cy="868363"/>
          </a:xfrm>
        </p:spPr>
        <p:txBody>
          <a:bodyPr/>
          <a:lstStyle/>
          <a:p>
            <a:pPr eaLnBrk="1" hangingPunct="1">
              <a:defRPr/>
            </a:pPr>
            <a:r>
              <a:rPr lang="en-US" sz="3200" smtClean="0">
                <a:latin typeface=".VnTimeH" pitchFamily="34" charset="0"/>
              </a:rPr>
              <a:t>ô</a:t>
            </a:r>
            <a:r>
              <a:rPr lang="en-US" sz="3200" smtClean="0">
                <a:latin typeface=".VnTime" pitchFamily="34" charset="0"/>
              </a:rPr>
              <a:t> låi ®»ng sau vïng ngùc</a:t>
            </a:r>
          </a:p>
        </p:txBody>
      </p:sp>
      <p:pic>
        <p:nvPicPr>
          <p:cNvPr id="59395" name="Picture 3"/>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1268413"/>
            <a:ext cx="8153400" cy="5400675"/>
          </a:xfrm>
          <a:noFill/>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533400" y="609600"/>
            <a:ext cx="8382000" cy="1143000"/>
          </a:xfrm>
        </p:spPr>
        <p:txBody>
          <a:bodyPr/>
          <a:lstStyle/>
          <a:p>
            <a:pPr eaLnBrk="1" hangingPunct="1">
              <a:defRPr/>
            </a:pPr>
            <a:r>
              <a:rPr lang="en-US" sz="4000" smtClean="0">
                <a:latin typeface=".VnTime" pitchFamily="34" charset="0"/>
              </a:rPr>
              <a:t>Nguyªn nh©n cong vÑo cét sèng</a:t>
            </a:r>
          </a:p>
        </p:txBody>
      </p:sp>
      <p:sp>
        <p:nvSpPr>
          <p:cNvPr id="60419" name="Rectangle 3"/>
          <p:cNvSpPr>
            <a:spLocks noGrp="1" noChangeArrowheads="1"/>
          </p:cNvSpPr>
          <p:nvPr>
            <p:ph type="body" idx="1"/>
          </p:nvPr>
        </p:nvSpPr>
        <p:spPr>
          <a:xfrm>
            <a:off x="762000" y="1981200"/>
            <a:ext cx="8153400" cy="4114800"/>
          </a:xfrm>
        </p:spPr>
        <p:txBody>
          <a:bodyPr/>
          <a:lstStyle/>
          <a:p>
            <a:pPr eaLnBrk="1" hangingPunct="1"/>
            <a:r>
              <a:rPr lang="en-US" smtClean="0"/>
              <a:t>Cong vẹo cột sống do các bệnh thần kinh, cơ liên quan đến cột sống (cạnh, liên quan đến cột sống).</a:t>
            </a:r>
          </a:p>
          <a:p>
            <a:pPr eaLnBrk="1" hangingPunct="1"/>
            <a:r>
              <a:rPr lang="en-US" smtClean="0"/>
              <a:t>Cong vẹo cột sống do bệnh và các dị tật bất thường của cột sống (bản thân cột sống)</a:t>
            </a:r>
          </a:p>
          <a:p>
            <a:pPr eaLnBrk="1" hangingPunct="1"/>
            <a:r>
              <a:rPr lang="en-US" smtClean="0"/>
              <a:t>Cong vẹo cột sống không rõ nguyên nhân</a:t>
            </a:r>
          </a:p>
          <a:p>
            <a:pPr eaLnBrk="1" hangingPunct="1"/>
            <a:endParaRPr lang="en-US" smtClean="0"/>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228600"/>
            <a:ext cx="8382000" cy="1219200"/>
          </a:xfrm>
        </p:spPr>
        <p:txBody>
          <a:bodyPr/>
          <a:lstStyle/>
          <a:p>
            <a:pPr eaLnBrk="1" hangingPunct="1">
              <a:spcBef>
                <a:spcPct val="100000"/>
              </a:spcBef>
              <a:spcAft>
                <a:spcPct val="100000"/>
              </a:spcAft>
              <a:defRPr/>
            </a:pPr>
            <a:r>
              <a:rPr lang="en-US" sz="3600" smtClean="0">
                <a:latin typeface="Times New Roman" pitchFamily="18" charset="0"/>
              </a:rPr>
              <a:t>Nguy</a:t>
            </a:r>
            <a:r>
              <a:rPr lang="en-US" sz="3600" smtClean="0"/>
              <a:t>ên nhân CVCS</a:t>
            </a:r>
            <a:r>
              <a:rPr lang="en-US" sz="3600" smtClean="0">
                <a:latin typeface="Times New Roman" pitchFamily="18" charset="0"/>
              </a:rPr>
              <a:t> do tại cột sống</a:t>
            </a:r>
          </a:p>
        </p:txBody>
      </p:sp>
      <p:graphicFrame>
        <p:nvGraphicFramePr>
          <p:cNvPr id="4098" name="Object 3"/>
          <p:cNvGraphicFramePr>
            <a:graphicFrameLocks noChangeAspect="1"/>
          </p:cNvGraphicFramePr>
          <p:nvPr>
            <p:ph type="body" sz="half" idx="2"/>
          </p:nvPr>
        </p:nvGraphicFramePr>
        <p:xfrm>
          <a:off x="3517900" y="2836863"/>
          <a:ext cx="5638800" cy="3651250"/>
        </p:xfrm>
        <a:graphic>
          <a:graphicData uri="http://schemas.openxmlformats.org/presentationml/2006/ole">
            <mc:AlternateContent xmlns:mc="http://schemas.openxmlformats.org/markup-compatibility/2006">
              <mc:Choice xmlns:v="urn:schemas-microsoft-com:vml" Requires="v">
                <p:oleObj spid="_x0000_s4103" name="Bitmap Image" r:id="rId3" imgW="5590476" imgH="3619048" progId="Paint.Picture">
                  <p:embed/>
                </p:oleObj>
              </mc:Choice>
              <mc:Fallback>
                <p:oleObj name="Bitmap Image" r:id="rId3" imgW="5590476" imgH="3619048" progId="Paint.Picture">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17900" y="2836863"/>
                        <a:ext cx="5638800" cy="3651250"/>
                      </a:xfrm>
                      <a:prstGeom prst="rect">
                        <a:avLst/>
                      </a:prstGeom>
                    </p:spPr>
                  </p:pic>
                </p:oleObj>
              </mc:Fallback>
            </mc:AlternateContent>
          </a:graphicData>
        </a:graphic>
      </p:graphicFrame>
      <p:sp>
        <p:nvSpPr>
          <p:cNvPr id="4101" name="Rectangle 4"/>
          <p:cNvSpPr>
            <a:spLocks noChangeArrowheads="1"/>
          </p:cNvSpPr>
          <p:nvPr/>
        </p:nvSpPr>
        <p:spPr bwMode="auto">
          <a:xfrm>
            <a:off x="3381375" y="15240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4102" name="Rectangle 5"/>
          <p:cNvSpPr>
            <a:spLocks noChangeArrowheads="1"/>
          </p:cNvSpPr>
          <p:nvPr/>
        </p:nvSpPr>
        <p:spPr bwMode="auto">
          <a:xfrm>
            <a:off x="2381250" y="2000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graphicFrame>
        <p:nvGraphicFramePr>
          <p:cNvPr id="4099" name="Object 6"/>
          <p:cNvGraphicFramePr>
            <a:graphicFrameLocks noChangeAspect="1"/>
          </p:cNvGraphicFramePr>
          <p:nvPr>
            <p:ph type="clipArt" sz="half" idx="1"/>
          </p:nvPr>
        </p:nvGraphicFramePr>
        <p:xfrm>
          <a:off x="28575" y="1524000"/>
          <a:ext cx="3479800" cy="4953000"/>
        </p:xfrm>
        <a:graphic>
          <a:graphicData uri="http://schemas.openxmlformats.org/presentationml/2006/ole">
            <mc:AlternateContent xmlns:mc="http://schemas.openxmlformats.org/markup-compatibility/2006">
              <mc:Choice xmlns:v="urn:schemas-microsoft-com:vml" Requires="v">
                <p:oleObj spid="_x0000_s4104" name="Bitmap Image" r:id="rId5" imgW="3304762" imgH="4704762" progId="Paint.Picture">
                  <p:embed/>
                </p:oleObj>
              </mc:Choice>
              <mc:Fallback>
                <p:oleObj name="Bitmap Image" r:id="rId5" imgW="3304762" imgH="4704762" progId="Paint.Picture">
                  <p:embed/>
                  <p:pic>
                    <p:nvPicPr>
                      <p:cNvPr id="0" name="Object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575" y="1524000"/>
                        <a:ext cx="3479800" cy="4953000"/>
                      </a:xfrm>
                      <a:prstGeom prst="rect">
                        <a:avLst/>
                      </a:prstGeom>
                    </p:spPr>
                  </p:pic>
                </p:oleObj>
              </mc:Fallback>
            </mc:AlternateContent>
          </a:graphicData>
        </a:graphic>
      </p:graphicFrame>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228600" y="381000"/>
            <a:ext cx="4953000" cy="5257800"/>
          </a:xfrm>
        </p:spPr>
        <p:txBody>
          <a:bodyPr/>
          <a:lstStyle/>
          <a:p>
            <a:pPr eaLnBrk="1" hangingPunct="1">
              <a:lnSpc>
                <a:spcPct val="85000"/>
              </a:lnSpc>
              <a:spcBef>
                <a:spcPct val="300000"/>
              </a:spcBef>
              <a:spcAft>
                <a:spcPct val="300000"/>
              </a:spcAft>
              <a:defRPr/>
            </a:pPr>
            <a:r>
              <a:rPr lang="en-US" sz="2800" smtClean="0">
                <a:latin typeface=".VnTimeH" pitchFamily="34" charset="0"/>
              </a:rPr>
              <a:t>T¸c h¹i cña biÕn d¹ng cét sèng:</a:t>
            </a:r>
            <a:br>
              <a:rPr lang="en-US" sz="2800" smtClean="0">
                <a:latin typeface=".VnTimeH" pitchFamily="34" charset="0"/>
              </a:rPr>
            </a:br>
            <a:r>
              <a:rPr lang="en-US" sz="2800" smtClean="0">
                <a:latin typeface=".VnTime" pitchFamily="34" charset="0"/>
              </a:rPr>
              <a:t/>
            </a:r>
            <a:br>
              <a:rPr lang="en-US" sz="2800" smtClean="0">
                <a:latin typeface=".VnTime" pitchFamily="34" charset="0"/>
              </a:rPr>
            </a:br>
            <a:r>
              <a:rPr lang="en-US" sz="2800" smtClean="0">
                <a:latin typeface=".VnTime" pitchFamily="34" charset="0"/>
              </a:rPr>
              <a:t>    </a:t>
            </a:r>
            <a:r>
              <a:rPr lang="en-US" sz="2800" b="1" smtClean="0">
                <a:latin typeface=".VnTime" pitchFamily="34" charset="0"/>
              </a:rPr>
              <a:t>-   g©y dÞ d¹ng</a:t>
            </a:r>
            <a:br>
              <a:rPr lang="en-US" sz="2800" b="1" smtClean="0">
                <a:latin typeface=".VnTime" pitchFamily="34" charset="0"/>
              </a:rPr>
            </a:br>
            <a:r>
              <a:rPr lang="en-US" sz="2800" b="1" smtClean="0">
                <a:latin typeface=".VnTime" pitchFamily="34" charset="0"/>
              </a:rPr>
              <a:t>    -    ¶nh h­ëng tíi t©m lý </a:t>
            </a:r>
            <a:br>
              <a:rPr lang="en-US" sz="2800" b="1" smtClean="0">
                <a:latin typeface=".VnTime" pitchFamily="34" charset="0"/>
              </a:rPr>
            </a:br>
            <a:r>
              <a:rPr lang="en-US" sz="2800" b="1" smtClean="0">
                <a:latin typeface=".VnTime" pitchFamily="34" charset="0"/>
              </a:rPr>
              <a:t>	cña trÎ</a:t>
            </a:r>
            <a:br>
              <a:rPr lang="en-US" sz="2800" b="1" smtClean="0">
                <a:latin typeface=".VnTime" pitchFamily="34" charset="0"/>
              </a:rPr>
            </a:br>
            <a:r>
              <a:rPr lang="en-US" sz="2800" b="1" smtClean="0">
                <a:latin typeface=".VnTime" pitchFamily="34" charset="0"/>
              </a:rPr>
              <a:t>    -   ¶nh h­ëng tíi sù vËn 	®éng cña c¬ x­¬ng</a:t>
            </a:r>
            <a:br>
              <a:rPr lang="en-US" sz="2800" b="1" smtClean="0">
                <a:latin typeface=".VnTime" pitchFamily="34" charset="0"/>
              </a:rPr>
            </a:br>
            <a:r>
              <a:rPr lang="en-US" sz="2800" b="1" smtClean="0">
                <a:latin typeface=".VnTime" pitchFamily="34" charset="0"/>
              </a:rPr>
              <a:t>    -   ¶nh h­ëng tíi mét sè 	chøc 	n¨ng kh¸c</a:t>
            </a:r>
            <a:br>
              <a:rPr lang="en-US" sz="2800" b="1" smtClean="0">
                <a:latin typeface=".VnTime" pitchFamily="34" charset="0"/>
              </a:rPr>
            </a:br>
            <a:endParaRPr lang="en-US" sz="2800" b="1" smtClean="0">
              <a:latin typeface=".VnTime" pitchFamily="34" charset="0"/>
            </a:endParaRPr>
          </a:p>
        </p:txBody>
      </p:sp>
      <p:sp>
        <p:nvSpPr>
          <p:cNvPr id="61443" name="AutoShape 3">
            <a:hlinkClick r:id="rId2" action="ppaction://hlinkfile" highlightClick="1"/>
          </p:cNvPr>
          <p:cNvSpPr>
            <a:spLocks noChangeArrowheads="1"/>
          </p:cNvSpPr>
          <p:nvPr/>
        </p:nvSpPr>
        <p:spPr bwMode="auto">
          <a:xfrm>
            <a:off x="4038600" y="5867400"/>
            <a:ext cx="457200" cy="45720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pic>
        <p:nvPicPr>
          <p:cNvPr id="61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1295400"/>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304800" y="76200"/>
            <a:ext cx="8610600" cy="1371600"/>
          </a:xfrm>
        </p:spPr>
        <p:txBody>
          <a:bodyPr/>
          <a:lstStyle/>
          <a:p>
            <a:pPr eaLnBrk="1" hangingPunct="1">
              <a:defRPr/>
            </a:pPr>
            <a:r>
              <a:rPr lang="en-US" sz="2800" smtClean="0">
                <a:latin typeface=".VnTime" pitchFamily="34" charset="0"/>
              </a:rPr>
              <a:t>Mét sè t¸c gi¶ trong n­íc sö dông ph©n lo¹i møc ®é cho Scoliosis meter Ys-1</a:t>
            </a:r>
          </a:p>
        </p:txBody>
      </p:sp>
      <p:sp>
        <p:nvSpPr>
          <p:cNvPr id="62467" name="Rectangle 3"/>
          <p:cNvSpPr>
            <a:spLocks noGrp="1" noChangeArrowheads="1"/>
          </p:cNvSpPr>
          <p:nvPr>
            <p:ph type="body" idx="1"/>
          </p:nvPr>
        </p:nvSpPr>
        <p:spPr>
          <a:xfrm>
            <a:off x="457200" y="1600200"/>
            <a:ext cx="8458200" cy="2209800"/>
          </a:xfrm>
        </p:spPr>
        <p:txBody>
          <a:bodyPr/>
          <a:lstStyle/>
          <a:p>
            <a:pPr eaLnBrk="1" hangingPunct="1"/>
            <a:r>
              <a:rPr lang="en-US" smtClean="0">
                <a:latin typeface=".VnTime" panose="020B7200000000000000" pitchFamily="34" charset="0"/>
              </a:rPr>
              <a:t>0,1 - &lt; 3 ®é lµ b×nh th­êng</a:t>
            </a:r>
          </a:p>
          <a:p>
            <a:pPr eaLnBrk="1" hangingPunct="1"/>
            <a:r>
              <a:rPr lang="en-US" smtClean="0">
                <a:latin typeface=".VnTime" panose="020B7200000000000000" pitchFamily="34" charset="0"/>
              </a:rPr>
              <a:t>3 - &lt; 5 ®é lµ nguy c¬ cong vÑo cét sèng</a:t>
            </a:r>
          </a:p>
          <a:p>
            <a:pPr eaLnBrk="1" hangingPunct="1"/>
            <a:r>
              <a:rPr lang="en-US" smtClean="0">
                <a:latin typeface=".VnTime" panose="020B7200000000000000" pitchFamily="34" charset="0"/>
              </a:rPr>
              <a:t>5 - &lt; 10 ®é lµ cong vÑo cét sèng võa</a:t>
            </a:r>
          </a:p>
          <a:p>
            <a:pPr eaLnBrk="1" hangingPunct="1"/>
            <a:r>
              <a:rPr lang="en-US" smtClean="0">
                <a:latin typeface=".VnTime" panose="020B7200000000000000" pitchFamily="34" charset="0"/>
              </a:rPr>
              <a:t>10 - &lt; 15 ®é lµ vÑo cét sèng nÆng				</a:t>
            </a:r>
          </a:p>
        </p:txBody>
      </p:sp>
      <p:sp>
        <p:nvSpPr>
          <p:cNvPr id="99332" name="Rectangle 4"/>
          <p:cNvSpPr>
            <a:spLocks noChangeArrowheads="1"/>
          </p:cNvSpPr>
          <p:nvPr/>
        </p:nvSpPr>
        <p:spPr bwMode="auto">
          <a:xfrm>
            <a:off x="381000" y="4114800"/>
            <a:ext cx="8610600" cy="1752600"/>
          </a:xfrm>
          <a:prstGeom prst="rect">
            <a:avLst/>
          </a:prstGeom>
          <a:noFill/>
          <a:ln w="9525">
            <a:noFill/>
            <a:miter lim="800000"/>
            <a:headEnd/>
            <a:tailEnd/>
          </a:ln>
        </p:spPr>
        <p:txBody>
          <a:bodyPr lIns="92075" tIns="46037" rIns="92075" bIns="46037" anchor="ctr"/>
          <a:lstStyle/>
          <a:p>
            <a:pPr algn="ctr">
              <a:defRPr/>
            </a:pPr>
            <a:r>
              <a:rPr lang="en-US" sz="2800">
                <a:solidFill>
                  <a:schemeClr val="tx2"/>
                </a:solidFill>
                <a:effectLst>
                  <a:outerShdw blurRad="38100" dist="38100" dir="2700000" algn="tl">
                    <a:srgbClr val="000000"/>
                  </a:outerShdw>
                </a:effectLst>
                <a:latin typeface="Times New Roman" pitchFamily="18" charset="0"/>
                <a:cs typeface="Arial" charset="0"/>
              </a:rPr>
              <a:t>Tài liệu hướng dẫn về y tế trường học của bang Virginia - Mỹ mức chẩn đoán CVCS theo  Scoliometer là </a:t>
            </a:r>
            <a:r>
              <a:rPr lang="en-US" sz="2800">
                <a:solidFill>
                  <a:schemeClr val="tx2"/>
                </a:solidFill>
                <a:effectLst>
                  <a:outerShdw blurRad="38100" dist="38100" dir="2700000" algn="tl">
                    <a:srgbClr val="000000"/>
                  </a:outerShdw>
                </a:effectLst>
                <a:latin typeface="Times New Roman" pitchFamily="18" charset="0"/>
                <a:cs typeface="Arial" charset="0"/>
                <a:sym typeface="Symbol" pitchFamily="18" charset="2"/>
              </a:rPr>
              <a:t> </a:t>
            </a:r>
            <a:r>
              <a:rPr lang="en-US" sz="2800">
                <a:solidFill>
                  <a:schemeClr val="tx2"/>
                </a:solidFill>
                <a:effectLst>
                  <a:outerShdw blurRad="38100" dist="38100" dir="2700000" algn="tl">
                    <a:srgbClr val="000000"/>
                  </a:outerShdw>
                </a:effectLst>
                <a:latin typeface="Times New Roman" pitchFamily="18" charset="0"/>
                <a:cs typeface="Arial" charset="0"/>
              </a:rPr>
              <a:t>7 độ</a:t>
            </a: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a:xfrm>
            <a:off x="2362200" y="609600"/>
            <a:ext cx="6096000" cy="1143000"/>
          </a:xfrm>
        </p:spPr>
        <p:txBody>
          <a:bodyPr/>
          <a:lstStyle/>
          <a:p>
            <a:pPr eaLnBrk="1" hangingPunct="1">
              <a:defRPr/>
            </a:pPr>
            <a:endParaRPr lang="en-US" smtClean="0"/>
          </a:p>
        </p:txBody>
      </p:sp>
      <p:pic>
        <p:nvPicPr>
          <p:cNvPr id="63491" name="Picture 3"/>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23913" y="177800"/>
            <a:ext cx="7467600" cy="6618288"/>
          </a:xfrm>
          <a:noFill/>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381000" y="152400"/>
            <a:ext cx="8610600" cy="914400"/>
          </a:xfrm>
        </p:spPr>
        <p:txBody>
          <a:bodyPr/>
          <a:lstStyle/>
          <a:p>
            <a:pPr eaLnBrk="1" hangingPunct="1">
              <a:defRPr/>
            </a:pPr>
            <a:r>
              <a:rPr lang="en-US" sz="3200" smtClean="0">
                <a:latin typeface="Times New Roman" pitchFamily="18" charset="0"/>
              </a:rPr>
              <a:t>Quan sát theo các tư thế</a:t>
            </a:r>
          </a:p>
        </p:txBody>
      </p:sp>
      <p:sp>
        <p:nvSpPr>
          <p:cNvPr id="13315" name="Rectangle 3"/>
          <p:cNvSpPr>
            <a:spLocks noChangeArrowheads="1"/>
          </p:cNvSpPr>
          <p:nvPr/>
        </p:nvSpPr>
        <p:spPr bwMode="auto">
          <a:xfrm>
            <a:off x="3471863" y="21383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pic>
        <p:nvPicPr>
          <p:cNvPr id="13316" name="Picture 4" descr="Plumblines"/>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020888" y="1155700"/>
            <a:ext cx="4805362"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457200" y="228600"/>
            <a:ext cx="7612063" cy="1143000"/>
          </a:xfrm>
        </p:spPr>
        <p:txBody>
          <a:bodyPr/>
          <a:lstStyle/>
          <a:p>
            <a:pPr eaLnBrk="1" hangingPunct="1">
              <a:defRPr/>
            </a:pPr>
            <a:endParaRPr lang="en-US" smtClean="0"/>
          </a:p>
        </p:txBody>
      </p:sp>
      <p:pic>
        <p:nvPicPr>
          <p:cNvPr id="64515" name="Picture 3"/>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43000" y="236538"/>
            <a:ext cx="7162800" cy="6348412"/>
          </a:xfrm>
          <a:noFill/>
        </p:spPr>
      </p:pic>
      <p:sp>
        <p:nvSpPr>
          <p:cNvPr id="64516" name="AutoShape 4">
            <a:hlinkClick r:id="rId3" action="ppaction://hlinkfile" highlightClick="1"/>
          </p:cNvPr>
          <p:cNvSpPr>
            <a:spLocks noChangeArrowheads="1"/>
          </p:cNvSpPr>
          <p:nvPr/>
        </p:nvSpPr>
        <p:spPr bwMode="auto">
          <a:xfrm>
            <a:off x="8305800" y="990600"/>
            <a:ext cx="609600" cy="304800"/>
          </a:xfrm>
          <a:prstGeom prst="actionButtonMovi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3590925" y="19288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pic>
        <p:nvPicPr>
          <p:cNvPr id="65539" name="Picture 3" descr="http://courses.washington.edu/hubio553/images/lordosis.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2700" y="0"/>
            <a:ext cx="44862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0" name="Rectangle 4"/>
          <p:cNvSpPr>
            <a:spLocks noChangeArrowheads="1"/>
          </p:cNvSpPr>
          <p:nvPr/>
        </p:nvSpPr>
        <p:spPr bwMode="auto">
          <a:xfrm>
            <a:off x="3014663" y="18430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pic>
        <p:nvPicPr>
          <p:cNvPr id="65541" name="Picture 5" descr="http://db2.doyma.es/images/37v54n02/37v54n02a00147fig005.jp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4349750" y="1905000"/>
            <a:ext cx="48641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endParaRPr lang="en-US" smtClean="0"/>
          </a:p>
        </p:txBody>
      </p:sp>
      <p:pic>
        <p:nvPicPr>
          <p:cNvPr id="66563" name="Picture 3" descr="IMG_035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47650" y="685800"/>
            <a:ext cx="4400550" cy="5867400"/>
          </a:xfrm>
        </p:spPr>
      </p:pic>
      <p:pic>
        <p:nvPicPr>
          <p:cNvPr id="66564" name="Picture 4" descr="IMG_0738"/>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67250" y="685800"/>
            <a:ext cx="4400550" cy="5867400"/>
          </a:xfrm>
          <a:noFill/>
        </p:spPr>
      </p:pic>
      <p:sp>
        <p:nvSpPr>
          <p:cNvPr id="104453" name="Line 5"/>
          <p:cNvSpPr>
            <a:spLocks noChangeShapeType="1"/>
          </p:cNvSpPr>
          <p:nvPr/>
        </p:nvSpPr>
        <p:spPr bwMode="auto">
          <a:xfrm>
            <a:off x="2501900" y="2895600"/>
            <a:ext cx="0" cy="3124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453"/>
                                        </p:tgtEl>
                                        <p:attrNameLst>
                                          <p:attrName>style.visibility</p:attrName>
                                        </p:attrNameLst>
                                      </p:cBhvr>
                                      <p:to>
                                        <p:strVal val="visible"/>
                                      </p:to>
                                    </p:set>
                                    <p:anim calcmode="lin" valueType="num">
                                      <p:cBhvr additive="base">
                                        <p:cTn id="7" dur="500" fill="hold"/>
                                        <p:tgtEl>
                                          <p:spTgt spid="104453"/>
                                        </p:tgtEl>
                                        <p:attrNameLst>
                                          <p:attrName>ppt_x</p:attrName>
                                        </p:attrNameLst>
                                      </p:cBhvr>
                                      <p:tavLst>
                                        <p:tav tm="0">
                                          <p:val>
                                            <p:strVal val="#ppt_x"/>
                                          </p:val>
                                        </p:tav>
                                        <p:tav tm="100000">
                                          <p:val>
                                            <p:strVal val="#ppt_x"/>
                                          </p:val>
                                        </p:tav>
                                      </p:tavLst>
                                    </p:anim>
                                    <p:anim calcmode="lin" valueType="num">
                                      <p:cBhvr additive="base">
                                        <p:cTn id="8" dur="500" fill="hold"/>
                                        <p:tgtEl>
                                          <p:spTgt spid="1044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200" y="228600"/>
            <a:ext cx="5246688" cy="1143000"/>
          </a:xfrm>
        </p:spPr>
        <p:txBody>
          <a:bodyPr/>
          <a:lstStyle/>
          <a:p>
            <a:pPr eaLnBrk="1" hangingPunct="1">
              <a:defRPr/>
            </a:pPr>
            <a:endParaRPr lang="en-US" smtClean="0"/>
          </a:p>
        </p:txBody>
      </p:sp>
      <p:sp>
        <p:nvSpPr>
          <p:cNvPr id="67587" name="Rectangle 3"/>
          <p:cNvSpPr>
            <a:spLocks noGrp="1" noChangeArrowheads="1"/>
          </p:cNvSpPr>
          <p:nvPr>
            <p:ph type="body" idx="1"/>
          </p:nvPr>
        </p:nvSpPr>
        <p:spPr>
          <a:xfrm>
            <a:off x="457200" y="1600200"/>
            <a:ext cx="5349875" cy="4495800"/>
          </a:xfrm>
        </p:spPr>
        <p:txBody>
          <a:bodyPr/>
          <a:lstStyle/>
          <a:p>
            <a:pPr eaLnBrk="1" hangingPunct="1"/>
            <a:endParaRPr lang="en-US" smtClean="0"/>
          </a:p>
        </p:txBody>
      </p:sp>
      <p:pic>
        <p:nvPicPr>
          <p:cNvPr id="67588" name="Picture 4"/>
          <p:cNvPicPr>
            <a:picLocks noChangeAspect="1" noChangeArrowheads="1"/>
          </p:cNvPicPr>
          <p:nvPr/>
        </p:nvPicPr>
        <p:blipFill>
          <a:blip r:embed="rId2">
            <a:lum contrast="20000"/>
            <a:extLst>
              <a:ext uri="{28A0092B-C50C-407E-A947-70E740481C1C}">
                <a14:useLocalDpi xmlns:a14="http://schemas.microsoft.com/office/drawing/2010/main" val="0"/>
              </a:ext>
            </a:extLst>
          </a:blip>
          <a:srcRect/>
          <a:stretch>
            <a:fillRect/>
          </a:stretch>
        </p:blipFill>
        <p:spPr bwMode="auto">
          <a:xfrm>
            <a:off x="2465388" y="106363"/>
            <a:ext cx="2106612" cy="659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5"/>
          <p:cNvPicPr>
            <a:picLocks noChangeAspect="1" noChangeArrowheads="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4529138" y="107950"/>
            <a:ext cx="2187575" cy="659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Line 6"/>
          <p:cNvSpPr>
            <a:spLocks noChangeShapeType="1"/>
          </p:cNvSpPr>
          <p:nvPr/>
        </p:nvSpPr>
        <p:spPr bwMode="auto">
          <a:xfrm flipH="1" flipV="1">
            <a:off x="3429000" y="76200"/>
            <a:ext cx="152400" cy="6477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5478"/>
                                        </p:tgtEl>
                                        <p:attrNameLst>
                                          <p:attrName>style.visibility</p:attrName>
                                        </p:attrNameLst>
                                      </p:cBhvr>
                                      <p:to>
                                        <p:strVal val="visible"/>
                                      </p:to>
                                    </p:set>
                                    <p:anim calcmode="lin" valueType="num">
                                      <p:cBhvr additive="base">
                                        <p:cTn id="7" dur="500" fill="hold"/>
                                        <p:tgtEl>
                                          <p:spTgt spid="105478"/>
                                        </p:tgtEl>
                                        <p:attrNameLst>
                                          <p:attrName>ppt_x</p:attrName>
                                        </p:attrNameLst>
                                      </p:cBhvr>
                                      <p:tavLst>
                                        <p:tav tm="0">
                                          <p:val>
                                            <p:strVal val="#ppt_x"/>
                                          </p:val>
                                        </p:tav>
                                        <p:tav tm="100000">
                                          <p:val>
                                            <p:strVal val="#ppt_x"/>
                                          </p:val>
                                        </p:tav>
                                      </p:tavLst>
                                    </p:anim>
                                    <p:anim calcmode="lin" valueType="num">
                                      <p:cBhvr additive="base">
                                        <p:cTn id="8" dur="500" fill="hold"/>
                                        <p:tgtEl>
                                          <p:spTgt spid="1054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8"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1066800" y="6172200"/>
            <a:ext cx="6934200" cy="685800"/>
          </a:xfrm>
        </p:spPr>
        <p:txBody>
          <a:bodyPr/>
          <a:lstStyle/>
          <a:p>
            <a:pPr eaLnBrk="1" hangingPunct="1">
              <a:defRPr/>
            </a:pPr>
            <a:r>
              <a:rPr lang="en-US" sz="2400" b="1" smtClean="0">
                <a:solidFill>
                  <a:schemeClr val="tx1"/>
                </a:solidFill>
              </a:rPr>
              <a:t>Đo cong cột sống bằng thước đo gù Debrunner’s</a:t>
            </a:r>
          </a:p>
        </p:txBody>
      </p:sp>
      <p:sp>
        <p:nvSpPr>
          <p:cNvPr id="68611" name="Rectangle 3"/>
          <p:cNvSpPr>
            <a:spLocks noChangeArrowheads="1"/>
          </p:cNvSpPr>
          <p:nvPr/>
        </p:nvSpPr>
        <p:spPr bwMode="auto">
          <a:xfrm>
            <a:off x="3089275" y="1971675"/>
            <a:ext cx="296545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pic>
        <p:nvPicPr>
          <p:cNvPr id="68612" name="Picture 4" descr="http://www.ki.se/odont/cariologi_endodonti/exarb/Image44.gif"/>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195513" y="242888"/>
            <a:ext cx="4545012"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defRPr/>
            </a:pPr>
            <a:endParaRPr lang="en-US" smtClean="0"/>
          </a:p>
        </p:txBody>
      </p:sp>
      <p:sp>
        <p:nvSpPr>
          <p:cNvPr id="69635" name="Rectangle 3"/>
          <p:cNvSpPr>
            <a:spLocks noGrp="1" noChangeArrowheads="1"/>
          </p:cNvSpPr>
          <p:nvPr>
            <p:ph type="body" sz="half" idx="2"/>
          </p:nvPr>
        </p:nvSpPr>
        <p:spPr>
          <a:xfrm>
            <a:off x="4675188" y="1600200"/>
            <a:ext cx="4011612" cy="4495800"/>
          </a:xfrm>
        </p:spPr>
        <p:txBody>
          <a:bodyPr/>
          <a:lstStyle/>
          <a:p>
            <a:pPr eaLnBrk="1" hangingPunct="1"/>
            <a:endParaRPr lang="en-US" sz="2800" smtClean="0"/>
          </a:p>
        </p:txBody>
      </p:sp>
      <p:pic>
        <p:nvPicPr>
          <p:cNvPr id="69636" name="Picture 4" descr="Untitled-5 copy"/>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2430463" y="228600"/>
            <a:ext cx="4357687" cy="6553200"/>
          </a:xfrm>
        </p:spPr>
      </p:pic>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3381375" y="18430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pic>
        <p:nvPicPr>
          <p:cNvPr id="70659" name="Picture 3" descr="http://www.eng.auburn.edu/ie/ose/SCMD_1.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981200" y="0"/>
            <a:ext cx="51498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0" name="Rectangle 4"/>
          <p:cNvSpPr>
            <a:spLocks noChangeArrowheads="1"/>
          </p:cNvSpPr>
          <p:nvPr/>
        </p:nvSpPr>
        <p:spPr bwMode="auto">
          <a:xfrm>
            <a:off x="3348038" y="6400800"/>
            <a:ext cx="28241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400">
                <a:latin typeface="Times New Roman" panose="02020603050405020304" pitchFamily="18" charset="0"/>
              </a:rPr>
              <a:t>Phương pháp SCMD </a:t>
            </a: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http://www.amberhillpt.com/images/equip/pnuemap.jpg"/>
          <p:cNvPicPr>
            <a:picLocks noChangeAspect="1" noChangeArrowheads="1"/>
          </p:cNvPicPr>
          <p:nvPr>
            <p:ph type="body" idx="1"/>
          </p:nvPr>
        </p:nvPicPr>
        <p:blipFill>
          <a:blip r:embed="rId2" r:link="rId3">
            <a:extLst>
              <a:ext uri="{28A0092B-C50C-407E-A947-70E740481C1C}">
                <a14:useLocalDpi xmlns:a14="http://schemas.microsoft.com/office/drawing/2010/main" val="0"/>
              </a:ext>
            </a:extLst>
          </a:blip>
          <a:srcRect/>
          <a:stretch>
            <a:fillRect/>
          </a:stretch>
        </p:blipFill>
        <p:spPr>
          <a:xfrm>
            <a:off x="858838" y="533400"/>
            <a:ext cx="3560762" cy="5410200"/>
          </a:xfrm>
          <a:noFill/>
        </p:spPr>
      </p:pic>
      <p:sp>
        <p:nvSpPr>
          <p:cNvPr id="71683" name="Rectangle 3"/>
          <p:cNvSpPr>
            <a:spLocks noChangeArrowheads="1"/>
          </p:cNvSpPr>
          <p:nvPr/>
        </p:nvSpPr>
        <p:spPr bwMode="auto">
          <a:xfrm>
            <a:off x="609600" y="6096000"/>
            <a:ext cx="4332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sz="2400">
                <a:latin typeface="Times New Roman" panose="02020603050405020304" pitchFamily="18" charset="0"/>
              </a:rPr>
              <a:t> Hệ thống đồ bản Pneumex-MAP </a:t>
            </a:r>
          </a:p>
        </p:txBody>
      </p:sp>
      <p:pic>
        <p:nvPicPr>
          <p:cNvPr id="716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8650" y="642938"/>
            <a:ext cx="1395413"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5" name="Rectangle 5"/>
          <p:cNvSpPr>
            <a:spLocks noChangeArrowheads="1"/>
          </p:cNvSpPr>
          <p:nvPr/>
        </p:nvSpPr>
        <p:spPr bwMode="auto">
          <a:xfrm>
            <a:off x="5110163" y="5287963"/>
            <a:ext cx="3733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400">
                <a:latin typeface="Times New Roman" panose="02020603050405020304" pitchFamily="18" charset="0"/>
              </a:rPr>
              <a:t>Đo độ sâu của các đoạn cột sống (theo Kovalkovaja) </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a:xfrm>
            <a:off x="533400" y="0"/>
            <a:ext cx="8610600" cy="1143000"/>
          </a:xfrm>
        </p:spPr>
        <p:txBody>
          <a:bodyPr/>
          <a:lstStyle/>
          <a:p>
            <a:pPr eaLnBrk="1" hangingPunct="1">
              <a:defRPr/>
            </a:pPr>
            <a:r>
              <a:rPr lang="en-US" sz="2800" smtClean="0">
                <a:latin typeface=".VnTime" pitchFamily="34" charset="0"/>
              </a:rPr>
              <a:t>§o c¸c ®­êng cong (theo h­íng sau tr­íc) ngùc l­ng ë tr­êng hîp b×nh th­êng</a:t>
            </a:r>
          </a:p>
        </p:txBody>
      </p:sp>
      <p:graphicFrame>
        <p:nvGraphicFramePr>
          <p:cNvPr id="111619" name="Group 3"/>
          <p:cNvGraphicFramePr>
            <a:graphicFrameLocks noGrp="1"/>
          </p:cNvGraphicFramePr>
          <p:nvPr>
            <p:ph type="tbl" idx="1"/>
          </p:nvPr>
        </p:nvGraphicFramePr>
        <p:xfrm>
          <a:off x="304800" y="1143000"/>
          <a:ext cx="8458200" cy="7650163"/>
        </p:xfrm>
        <a:graphic>
          <a:graphicData uri="http://schemas.openxmlformats.org/drawingml/2006/table">
            <a:tbl>
              <a:tblPr/>
              <a:tblGrid>
                <a:gridCol w="1905000"/>
                <a:gridCol w="1676400"/>
                <a:gridCol w="1752600"/>
                <a:gridCol w="1554163"/>
                <a:gridCol w="1570037"/>
              </a:tblGrid>
              <a:tr h="850018">
                <a:tc row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1" i="0" u="none" strike="noStrike" cap="none" normalizeH="0" baseline="0" smtClean="0">
                          <a:ln>
                            <a:noFill/>
                          </a:ln>
                          <a:solidFill>
                            <a:schemeClr val="tx1"/>
                          </a:solidFill>
                          <a:effectLst/>
                          <a:latin typeface=".VnTime" pitchFamily="34" charset="0"/>
                          <a:cs typeface="Arial" charset="0"/>
                        </a:rPr>
                        <a:t>ChiÒu dµi  cét sèng</a:t>
                      </a:r>
                    </a:p>
                  </a:txBody>
                  <a:tcPr marT="75002" marB="750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1" i="0" u="none" strike="noStrike" cap="none" normalizeH="0" baseline="0" smtClean="0">
                          <a:ln>
                            <a:noFill/>
                          </a:ln>
                          <a:solidFill>
                            <a:schemeClr val="tx1"/>
                          </a:solidFill>
                          <a:effectLst/>
                          <a:latin typeface=".VnTime" pitchFamily="34" charset="0"/>
                          <a:cs typeface="Arial" charset="0"/>
                        </a:rPr>
                        <a:t>Cæ (C)</a:t>
                      </a:r>
                    </a:p>
                  </a:txBody>
                  <a:tcPr marT="75002" marB="75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1" i="0" u="none" strike="noStrike" cap="none" normalizeH="0" baseline="0" smtClean="0">
                          <a:ln>
                            <a:noFill/>
                          </a:ln>
                          <a:solidFill>
                            <a:schemeClr val="tx1"/>
                          </a:solidFill>
                          <a:effectLst/>
                          <a:latin typeface=".VnTime" pitchFamily="34" charset="0"/>
                          <a:cs typeface="Arial" charset="0"/>
                        </a:rPr>
                        <a:t>Th¾t l­ng (L)</a:t>
                      </a:r>
                    </a:p>
                  </a:txBody>
                  <a:tcPr marT="75002" marB="750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850018">
                <a:tc vMerge="1">
                  <a:txBody>
                    <a:bodyPr/>
                    <a:lstStyle/>
                    <a:p>
                      <a:endParaRPr 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1" i="0" u="none" strike="noStrike" cap="none" normalizeH="0" baseline="0" smtClean="0">
                          <a:ln>
                            <a:noFill/>
                          </a:ln>
                          <a:solidFill>
                            <a:schemeClr val="tx1"/>
                          </a:solidFill>
                          <a:effectLst/>
                          <a:latin typeface=".VnTime" pitchFamily="34" charset="0"/>
                          <a:cs typeface="Arial" charset="0"/>
                        </a:rPr>
                        <a:t>Nam</a:t>
                      </a:r>
                    </a:p>
                  </a:txBody>
                  <a:tcPr marT="75002" marB="75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1" i="0" u="none" strike="noStrike" cap="none" normalizeH="0" baseline="0" smtClean="0">
                          <a:ln>
                            <a:noFill/>
                          </a:ln>
                          <a:solidFill>
                            <a:schemeClr val="tx1"/>
                          </a:solidFill>
                          <a:effectLst/>
                          <a:latin typeface=".VnTime" pitchFamily="34" charset="0"/>
                          <a:cs typeface="Arial" charset="0"/>
                        </a:rPr>
                        <a:t>N÷</a:t>
                      </a:r>
                    </a:p>
                  </a:txBody>
                  <a:tcPr marT="75002" marB="75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1" i="0" u="none" strike="noStrike" cap="none" normalizeH="0" baseline="0" smtClean="0">
                          <a:ln>
                            <a:noFill/>
                          </a:ln>
                          <a:solidFill>
                            <a:schemeClr val="tx1"/>
                          </a:solidFill>
                          <a:effectLst/>
                          <a:latin typeface=".VnTime" pitchFamily="34" charset="0"/>
                          <a:cs typeface="Arial" charset="0"/>
                        </a:rPr>
                        <a:t>Nam</a:t>
                      </a:r>
                    </a:p>
                  </a:txBody>
                  <a:tcPr marT="75002" marB="75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1" i="0" u="none" strike="noStrike" cap="none" normalizeH="0" baseline="0" smtClean="0">
                          <a:ln>
                            <a:noFill/>
                          </a:ln>
                          <a:solidFill>
                            <a:schemeClr val="tx1"/>
                          </a:solidFill>
                          <a:effectLst/>
                          <a:latin typeface=".VnTime" pitchFamily="34" charset="0"/>
                          <a:cs typeface="Arial" charset="0"/>
                        </a:rPr>
                        <a:t>N÷</a:t>
                      </a:r>
                    </a:p>
                  </a:txBody>
                  <a:tcPr marT="75002" marB="750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001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43,8 – 46,2</a:t>
                      </a:r>
                    </a:p>
                  </a:txBody>
                  <a:tcPr marT="75002" marB="750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3,36</a:t>
                      </a:r>
                    </a:p>
                  </a:txBody>
                  <a:tcPr marT="75002" marB="75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3,21</a:t>
                      </a:r>
                    </a:p>
                  </a:txBody>
                  <a:tcPr marT="75002" marB="75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3,56</a:t>
                      </a:r>
                    </a:p>
                  </a:txBody>
                  <a:tcPr marT="75002" marB="75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3,49</a:t>
                      </a:r>
                    </a:p>
                  </a:txBody>
                  <a:tcPr marT="75002" marB="750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001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46,8 – 48,7</a:t>
                      </a:r>
                    </a:p>
                  </a:txBody>
                  <a:tcPr marT="75002" marB="750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3,25</a:t>
                      </a:r>
                    </a:p>
                  </a:txBody>
                  <a:tcPr marT="75002" marB="75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3,25</a:t>
                      </a:r>
                    </a:p>
                  </a:txBody>
                  <a:tcPr marT="75002" marB="75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3,55</a:t>
                      </a:r>
                    </a:p>
                  </a:txBody>
                  <a:tcPr marT="75002" marB="75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3,51</a:t>
                      </a:r>
                    </a:p>
                  </a:txBody>
                  <a:tcPr marT="75002" marB="750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001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48,8 – 51,2</a:t>
                      </a:r>
                    </a:p>
                  </a:txBody>
                  <a:tcPr marT="75002" marB="750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3,46</a:t>
                      </a:r>
                    </a:p>
                  </a:txBody>
                  <a:tcPr marT="75002" marB="75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3,48</a:t>
                      </a:r>
                    </a:p>
                  </a:txBody>
                  <a:tcPr marT="75002" marB="75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3,70</a:t>
                      </a:r>
                    </a:p>
                  </a:txBody>
                  <a:tcPr marT="75002" marB="75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3,73</a:t>
                      </a:r>
                    </a:p>
                  </a:txBody>
                  <a:tcPr marT="75002" marB="750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001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51,3 – 53,7</a:t>
                      </a:r>
                    </a:p>
                  </a:txBody>
                  <a:tcPr marT="75002" marB="750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3,45</a:t>
                      </a:r>
                    </a:p>
                  </a:txBody>
                  <a:tcPr marT="75002" marB="75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3,57</a:t>
                      </a:r>
                    </a:p>
                  </a:txBody>
                  <a:tcPr marT="75002" marB="75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3,82</a:t>
                      </a:r>
                    </a:p>
                  </a:txBody>
                  <a:tcPr marT="75002" marB="75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3,85</a:t>
                      </a:r>
                    </a:p>
                  </a:txBody>
                  <a:tcPr marT="75002" marB="750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001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53,8 – 56,2</a:t>
                      </a:r>
                    </a:p>
                  </a:txBody>
                  <a:tcPr marT="75002" marB="750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3,59</a:t>
                      </a:r>
                    </a:p>
                  </a:txBody>
                  <a:tcPr marT="75002" marB="75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3,60</a:t>
                      </a:r>
                    </a:p>
                  </a:txBody>
                  <a:tcPr marT="75002" marB="75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4,03</a:t>
                      </a:r>
                    </a:p>
                  </a:txBody>
                  <a:tcPr marT="75002" marB="75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3,87</a:t>
                      </a:r>
                    </a:p>
                  </a:txBody>
                  <a:tcPr marT="75002" marB="750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001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56,3 – 58,7</a:t>
                      </a:r>
                    </a:p>
                  </a:txBody>
                  <a:tcPr marT="75002" marB="750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3,69</a:t>
                      </a:r>
                    </a:p>
                  </a:txBody>
                  <a:tcPr marT="75002" marB="75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3,76</a:t>
                      </a:r>
                    </a:p>
                  </a:txBody>
                  <a:tcPr marT="75002" marB="75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4,17</a:t>
                      </a:r>
                    </a:p>
                  </a:txBody>
                  <a:tcPr marT="75002" marB="75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3,86</a:t>
                      </a:r>
                    </a:p>
                  </a:txBody>
                  <a:tcPr marT="75002" marB="750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850018">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58,8 – 61,2</a:t>
                      </a:r>
                    </a:p>
                  </a:txBody>
                  <a:tcPr marT="75002" marB="7500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3,81</a:t>
                      </a:r>
                    </a:p>
                  </a:txBody>
                  <a:tcPr marT="75002" marB="75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3,97</a:t>
                      </a:r>
                    </a:p>
                  </a:txBody>
                  <a:tcPr marT="75002" marB="75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4,46</a:t>
                      </a:r>
                    </a:p>
                  </a:txBody>
                  <a:tcPr marT="75002" marB="7500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Tx/>
                        <a:buNone/>
                        <a:tabLst/>
                      </a:pPr>
                      <a:r>
                        <a:rPr kumimoji="0" lang="en-US" sz="4600" b="0" i="0" u="none" strike="noStrike" cap="none" normalizeH="0" baseline="0" smtClean="0">
                          <a:ln>
                            <a:noFill/>
                          </a:ln>
                          <a:solidFill>
                            <a:schemeClr val="tx1"/>
                          </a:solidFill>
                          <a:effectLst/>
                          <a:latin typeface=".VnTime" pitchFamily="34" charset="0"/>
                          <a:cs typeface="Arial" charset="0"/>
                        </a:rPr>
                        <a:t>3,75</a:t>
                      </a:r>
                    </a:p>
                  </a:txBody>
                  <a:tcPr marT="75002" marB="7500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72766" name="AutoShape 74">
            <a:hlinkClick r:id="" action="ppaction://hlinkshowjump?jump=firstslide" highlightClick="1"/>
          </p:cNvPr>
          <p:cNvSpPr>
            <a:spLocks noChangeArrowheads="1"/>
          </p:cNvSpPr>
          <p:nvPr/>
        </p:nvSpPr>
        <p:spPr bwMode="auto">
          <a:xfrm>
            <a:off x="8686800" y="6477000"/>
            <a:ext cx="457200" cy="381000"/>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111691" name="Rectangle 75"/>
          <p:cNvSpPr>
            <a:spLocks noChangeArrowheads="1"/>
          </p:cNvSpPr>
          <p:nvPr/>
        </p:nvSpPr>
        <p:spPr bwMode="auto">
          <a:xfrm>
            <a:off x="304800" y="5638800"/>
            <a:ext cx="8229600" cy="1143000"/>
          </a:xfrm>
          <a:prstGeom prst="rect">
            <a:avLst/>
          </a:prstGeom>
          <a:noFill/>
          <a:ln w="9525">
            <a:noFill/>
            <a:miter lim="800000"/>
            <a:headEnd/>
            <a:tailEnd/>
          </a:ln>
        </p:spPr>
        <p:txBody>
          <a:bodyPr lIns="92075" tIns="46037" rIns="92075" bIns="46037" anchor="ctr"/>
          <a:lstStyle/>
          <a:p>
            <a:pPr algn="ctr">
              <a:buFontTx/>
              <a:buChar char="-"/>
              <a:defRPr/>
            </a:pPr>
            <a:r>
              <a:rPr lang="en-US" sz="2000">
                <a:solidFill>
                  <a:schemeClr val="tx2"/>
                </a:solidFill>
                <a:effectLst>
                  <a:outerShdw blurRad="38100" dist="38100" dir="2700000" algn="tl">
                    <a:srgbClr val="000000"/>
                  </a:outerShdw>
                </a:effectLst>
                <a:latin typeface="Times New Roman" pitchFamily="18" charset="0"/>
                <a:cs typeface="Arial" charset="0"/>
              </a:rPr>
              <a:t>Ghi chú: </a:t>
            </a:r>
            <a:r>
              <a:rPr lang="en-US" sz="2000" i="1">
                <a:solidFill>
                  <a:schemeClr val="tx2"/>
                </a:solidFill>
                <a:effectLst>
                  <a:outerShdw blurRad="38100" dist="38100" dir="2700000" algn="tl">
                    <a:srgbClr val="000000"/>
                  </a:outerShdw>
                </a:effectLst>
                <a:latin typeface="Times New Roman" pitchFamily="18" charset="0"/>
                <a:cs typeface="Arial" charset="0"/>
              </a:rPr>
              <a:t>N chỉ số bình thường.</a:t>
            </a:r>
            <a:br>
              <a:rPr lang="en-US" sz="2000" i="1">
                <a:solidFill>
                  <a:schemeClr val="tx2"/>
                </a:solidFill>
                <a:effectLst>
                  <a:outerShdw blurRad="38100" dist="38100" dir="2700000" algn="tl">
                    <a:srgbClr val="000000"/>
                  </a:outerShdw>
                </a:effectLst>
                <a:latin typeface="Times New Roman" pitchFamily="18" charset="0"/>
                <a:cs typeface="Arial" charset="0"/>
              </a:rPr>
            </a:br>
            <a:r>
              <a:rPr lang="en-US" sz="2000">
                <a:solidFill>
                  <a:schemeClr val="tx2"/>
                </a:solidFill>
                <a:effectLst>
                  <a:outerShdw blurRad="38100" dist="38100" dir="2700000" algn="tl">
                    <a:srgbClr val="000000"/>
                  </a:outerShdw>
                </a:effectLst>
                <a:latin typeface="Times New Roman" pitchFamily="18" charset="0"/>
                <a:cs typeface="Arial" charset="0"/>
              </a:rPr>
              <a:t> Bình thường C = L = N             - gù C &gt; N &amp; L &gt; N</a:t>
            </a:r>
            <a:br>
              <a:rPr lang="en-US" sz="2000">
                <a:solidFill>
                  <a:schemeClr val="tx2"/>
                </a:solidFill>
                <a:effectLst>
                  <a:outerShdw blurRad="38100" dist="38100" dir="2700000" algn="tl">
                    <a:srgbClr val="000000"/>
                  </a:outerShdw>
                </a:effectLst>
                <a:latin typeface="Times New Roman" pitchFamily="18" charset="0"/>
                <a:cs typeface="Arial" charset="0"/>
              </a:rPr>
            </a:br>
            <a:r>
              <a:rPr lang="en-US" sz="2000">
                <a:solidFill>
                  <a:schemeClr val="tx2"/>
                </a:solidFill>
                <a:effectLst>
                  <a:outerShdw blurRad="38100" dist="38100" dir="2700000" algn="tl">
                    <a:srgbClr val="000000"/>
                  </a:outerShdw>
                </a:effectLst>
                <a:latin typeface="Times New Roman" pitchFamily="18" charset="0"/>
                <a:cs typeface="Arial" charset="0"/>
              </a:rPr>
              <a:t> ưỡn C &lt; N &amp; L &gt; N                    - bẹt C &lt; N &amp; L &lt; N</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304800" y="0"/>
            <a:ext cx="8610600" cy="762000"/>
          </a:xfrm>
        </p:spPr>
        <p:txBody>
          <a:bodyPr/>
          <a:lstStyle/>
          <a:p>
            <a:pPr eaLnBrk="1" hangingPunct="1">
              <a:defRPr/>
            </a:pPr>
            <a:r>
              <a:rPr lang="en-US" sz="3200" smtClean="0">
                <a:latin typeface=".VnTimeH" pitchFamily="34" charset="0"/>
              </a:rPr>
              <a:t>Chôp x-quang</a:t>
            </a:r>
          </a:p>
        </p:txBody>
      </p:sp>
      <p:sp>
        <p:nvSpPr>
          <p:cNvPr id="73731" name="Rectangle 3"/>
          <p:cNvSpPr>
            <a:spLocks noGrp="1" noChangeArrowheads="1"/>
          </p:cNvSpPr>
          <p:nvPr>
            <p:ph type="body" idx="1"/>
          </p:nvPr>
        </p:nvSpPr>
        <p:spPr>
          <a:xfrm>
            <a:off x="152400" y="1524000"/>
            <a:ext cx="8763000" cy="4495800"/>
          </a:xfrm>
        </p:spPr>
        <p:txBody>
          <a:bodyPr/>
          <a:lstStyle/>
          <a:p>
            <a:pPr eaLnBrk="1" hangingPunct="1">
              <a:lnSpc>
                <a:spcPct val="90000"/>
              </a:lnSpc>
              <a:buFontTx/>
              <a:buNone/>
            </a:pPr>
            <a:r>
              <a:rPr lang="en-US" sz="3000" smtClean="0"/>
              <a:t>The Lippman-Cobb classification of scoliotic curvature is as follows: </a:t>
            </a:r>
          </a:p>
          <a:p>
            <a:pPr eaLnBrk="1" hangingPunct="1">
              <a:lnSpc>
                <a:spcPct val="90000"/>
              </a:lnSpc>
            </a:pPr>
            <a:r>
              <a:rPr lang="en-US" sz="3000" smtClean="0"/>
              <a:t>I = Less than 20° </a:t>
            </a:r>
            <a:endParaRPr lang="en-US" sz="3000" smtClean="0">
              <a:latin typeface=".VnTime" panose="020B7200000000000000" pitchFamily="34" charset="0"/>
            </a:endParaRPr>
          </a:p>
          <a:p>
            <a:pPr eaLnBrk="1" hangingPunct="1">
              <a:lnSpc>
                <a:spcPct val="90000"/>
              </a:lnSpc>
            </a:pPr>
            <a:r>
              <a:rPr lang="en-US" sz="3000" smtClean="0"/>
              <a:t>II = 21-30° </a:t>
            </a:r>
            <a:endParaRPr lang="en-US" sz="3000" smtClean="0">
              <a:latin typeface=".VnTime" panose="020B7200000000000000" pitchFamily="34" charset="0"/>
            </a:endParaRPr>
          </a:p>
          <a:p>
            <a:pPr eaLnBrk="1" hangingPunct="1">
              <a:lnSpc>
                <a:spcPct val="90000"/>
              </a:lnSpc>
            </a:pPr>
            <a:r>
              <a:rPr lang="en-US" sz="3000" smtClean="0"/>
              <a:t>III = 31-50° </a:t>
            </a:r>
            <a:endParaRPr lang="en-US" sz="3000" smtClean="0">
              <a:latin typeface=".VnTime" panose="020B7200000000000000" pitchFamily="34" charset="0"/>
            </a:endParaRPr>
          </a:p>
          <a:p>
            <a:pPr eaLnBrk="1" hangingPunct="1">
              <a:lnSpc>
                <a:spcPct val="90000"/>
              </a:lnSpc>
            </a:pPr>
            <a:r>
              <a:rPr lang="en-US" sz="3000" smtClean="0"/>
              <a:t>IV = 51-75° </a:t>
            </a:r>
            <a:endParaRPr lang="en-US" sz="3000" smtClean="0">
              <a:latin typeface=".VnTime" panose="020B7200000000000000" pitchFamily="34" charset="0"/>
            </a:endParaRPr>
          </a:p>
          <a:p>
            <a:pPr eaLnBrk="1" hangingPunct="1">
              <a:lnSpc>
                <a:spcPct val="90000"/>
              </a:lnSpc>
            </a:pPr>
            <a:r>
              <a:rPr lang="en-US" sz="3000" smtClean="0"/>
              <a:t>V = 76-100° </a:t>
            </a:r>
            <a:endParaRPr lang="en-US" sz="3000" smtClean="0">
              <a:latin typeface=".VnTime" panose="020B7200000000000000" pitchFamily="34" charset="0"/>
            </a:endParaRPr>
          </a:p>
          <a:p>
            <a:pPr eaLnBrk="1" hangingPunct="1">
              <a:lnSpc>
                <a:spcPct val="90000"/>
              </a:lnSpc>
            </a:pPr>
            <a:r>
              <a:rPr lang="en-US" sz="3000" smtClean="0"/>
              <a:t>VI = 101-125° </a:t>
            </a:r>
            <a:endParaRPr lang="en-US" sz="3000" smtClean="0">
              <a:latin typeface=".VnTime" panose="020B7200000000000000" pitchFamily="34" charset="0"/>
            </a:endParaRPr>
          </a:p>
          <a:p>
            <a:pPr eaLnBrk="1" hangingPunct="1">
              <a:lnSpc>
                <a:spcPct val="90000"/>
              </a:lnSpc>
            </a:pPr>
            <a:r>
              <a:rPr lang="en-US" sz="3000" smtClean="0"/>
              <a:t>VII = Greater than 125°</a:t>
            </a:r>
            <a:endParaRPr lang="en-US" sz="3000" smtClean="0">
              <a:latin typeface=".VnTime" panose="020B7200000000000000" pitchFamily="34" charset="0"/>
            </a:endParaRPr>
          </a:p>
          <a:p>
            <a:pPr eaLnBrk="1" hangingPunct="1">
              <a:lnSpc>
                <a:spcPct val="90000"/>
              </a:lnSpc>
              <a:buFontTx/>
              <a:buNone/>
            </a:pPr>
            <a:endParaRPr lang="en-US" smtClean="0">
              <a:latin typeface=".VnTime" panose="020B7200000000000000" pitchFamily="34"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p:txBody>
          <a:bodyPr/>
          <a:lstStyle/>
          <a:p>
            <a:pPr eaLnBrk="1" hangingPunct="1">
              <a:defRPr/>
            </a:pPr>
            <a:endParaRPr lang="en-US" smtClean="0"/>
          </a:p>
        </p:txBody>
      </p:sp>
      <p:pic>
        <p:nvPicPr>
          <p:cNvPr id="14339" name="Picture 3" descr="(e)SP_A0316"/>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457200"/>
            <a:ext cx="5867400" cy="6019800"/>
          </a:xfrm>
        </p:spPr>
      </p:pic>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X-ray of Lateral Curve"/>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843088" y="0"/>
            <a:ext cx="5114925" cy="6858000"/>
          </a:xfrm>
          <a:noFill/>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BackScoliosisXRay"/>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762000" y="0"/>
            <a:ext cx="7848600" cy="6824663"/>
          </a:xfrm>
          <a:noFill/>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body" idx="1"/>
          </p:nvPr>
        </p:nvSpPr>
        <p:spPr>
          <a:xfrm>
            <a:off x="457200" y="0"/>
            <a:ext cx="8229600" cy="6858000"/>
          </a:xfrm>
        </p:spPr>
        <p:txBody>
          <a:bodyPr/>
          <a:lstStyle/>
          <a:p>
            <a:pPr eaLnBrk="1" hangingPunct="1"/>
            <a:endParaRPr lang="en-US" smtClean="0"/>
          </a:p>
        </p:txBody>
      </p:sp>
      <p:sp>
        <p:nvSpPr>
          <p:cNvPr id="76803"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pic>
        <p:nvPicPr>
          <p:cNvPr id="768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76225"/>
            <a:ext cx="3914775" cy="656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66700"/>
            <a:ext cx="3943350" cy="659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defRPr/>
            </a:pPr>
            <a:endParaRPr lang="en-US" smtClean="0"/>
          </a:p>
        </p:txBody>
      </p:sp>
      <p:sp>
        <p:nvSpPr>
          <p:cNvPr id="77827" name="Rectangle 3"/>
          <p:cNvSpPr>
            <a:spLocks noGrp="1" noChangeArrowheads="1"/>
          </p:cNvSpPr>
          <p:nvPr>
            <p:ph type="body" sz="half" idx="2"/>
          </p:nvPr>
        </p:nvSpPr>
        <p:spPr>
          <a:xfrm>
            <a:off x="4675188" y="1600200"/>
            <a:ext cx="4011612" cy="4495800"/>
          </a:xfrm>
        </p:spPr>
        <p:txBody>
          <a:bodyPr/>
          <a:lstStyle/>
          <a:p>
            <a:pPr eaLnBrk="1" hangingPunct="1"/>
            <a:endParaRPr lang="en-US" sz="2800" smtClean="0"/>
          </a:p>
        </p:txBody>
      </p:sp>
      <p:pic>
        <p:nvPicPr>
          <p:cNvPr id="77828" name="Picture 4" descr="Untitled-6 copy"/>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685800" y="76200"/>
            <a:ext cx="7924800" cy="6632575"/>
          </a:xfrm>
        </p:spPr>
      </p:pic>
      <p:sp>
        <p:nvSpPr>
          <p:cNvPr id="77829" name="AutoShape 5"/>
          <p:cNvSpPr>
            <a:spLocks noChangeArrowheads="1"/>
          </p:cNvSpPr>
          <p:nvPr/>
        </p:nvSpPr>
        <p:spPr bwMode="auto">
          <a:xfrm>
            <a:off x="990600" y="1905000"/>
            <a:ext cx="1676400" cy="533400"/>
          </a:xfrm>
          <a:prstGeom prst="wedgeRectCallout">
            <a:avLst>
              <a:gd name="adj1" fmla="val -29449"/>
              <a:gd name="adj2" fmla="val 272023"/>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400">
                <a:latin typeface="Times New Roman" panose="02020603050405020304" pitchFamily="18" charset="0"/>
              </a:rPr>
              <a:t>21 – 33</a:t>
            </a:r>
            <a:r>
              <a:rPr lang="en-US" sz="2400" baseline="30000">
                <a:latin typeface="Times New Roman" panose="02020603050405020304" pitchFamily="18" charset="0"/>
              </a:rPr>
              <a:t> 0</a:t>
            </a:r>
            <a:endParaRPr lang="en-US" sz="2400">
              <a:latin typeface="Times New Roman" panose="02020603050405020304" pitchFamily="18" charset="0"/>
            </a:endParaRPr>
          </a:p>
        </p:txBody>
      </p:sp>
      <p:sp>
        <p:nvSpPr>
          <p:cNvPr id="77830" name="AutoShape 6"/>
          <p:cNvSpPr>
            <a:spLocks noChangeArrowheads="1"/>
          </p:cNvSpPr>
          <p:nvPr/>
        </p:nvSpPr>
        <p:spPr bwMode="auto">
          <a:xfrm>
            <a:off x="5867400" y="4114800"/>
            <a:ext cx="1676400" cy="533400"/>
          </a:xfrm>
          <a:prstGeom prst="wedgeRectCallout">
            <a:avLst>
              <a:gd name="adj1" fmla="val -121875"/>
              <a:gd name="adj2" fmla="val 150296"/>
            </a:avLst>
          </a:prstGeom>
          <a:solidFill>
            <a:schemeClr val="accent1"/>
          </a:solidFill>
          <a:ln w="9525">
            <a:solidFill>
              <a:schemeClr val="tx1"/>
            </a:solidFill>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sz="2400">
                <a:latin typeface="Times New Roman" panose="02020603050405020304" pitchFamily="18" charset="0"/>
              </a:rPr>
              <a:t>31 – 50</a:t>
            </a:r>
            <a:r>
              <a:rPr lang="en-US" sz="2400" baseline="30000">
                <a:latin typeface="Times New Roman" panose="02020603050405020304" pitchFamily="18" charset="0"/>
              </a:rPr>
              <a:t> 0</a:t>
            </a:r>
            <a:endParaRPr lang="en-US" sz="2400">
              <a:latin typeface="Times New Roman" panose="02020603050405020304" pitchFamily="18"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276600" y="0"/>
            <a:ext cx="2984500" cy="6781800"/>
          </a:xfrm>
          <a:noFill/>
        </p:spPr>
      </p:pic>
      <p:pic>
        <p:nvPicPr>
          <p:cNvPr id="78851" name="Picture 3"/>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0" y="1295400"/>
            <a:ext cx="3255963" cy="5143500"/>
          </a:xfrm>
          <a:noFill/>
        </p:spPr>
      </p:pic>
      <p:pic>
        <p:nvPicPr>
          <p:cNvPr id="78852" name="Picture 4"/>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249988" y="0"/>
            <a:ext cx="2894012" cy="6781800"/>
          </a:xfrm>
          <a:noFill/>
        </p:spPr>
      </p:pic>
      <p:sp>
        <p:nvSpPr>
          <p:cNvPr id="78853" name="AutoShape 5">
            <a:hlinkClick r:id="rId5" action="ppaction://hlinksldjump" highlightClick="1"/>
          </p:cNvPr>
          <p:cNvSpPr>
            <a:spLocks noChangeArrowheads="1"/>
          </p:cNvSpPr>
          <p:nvPr/>
        </p:nvSpPr>
        <p:spPr bwMode="auto">
          <a:xfrm>
            <a:off x="990600" y="533400"/>
            <a:ext cx="533400" cy="381000"/>
          </a:xfrm>
          <a:prstGeom prst="actionButtonReturn">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295400" y="0"/>
            <a:ext cx="3370263" cy="6858000"/>
          </a:xfrm>
          <a:noFill/>
        </p:spPr>
      </p:pic>
      <p:pic>
        <p:nvPicPr>
          <p:cNvPr id="79875" name="Picture 3"/>
          <p:cNvPicPr>
            <a:picLocks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24400" y="0"/>
            <a:ext cx="3370263" cy="6858000"/>
          </a:xfrm>
          <a:noFill/>
        </p:spPr>
      </p:pic>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457200" y="76200"/>
            <a:ext cx="8229600" cy="1325563"/>
          </a:xfrm>
        </p:spPr>
        <p:txBody>
          <a:bodyPr/>
          <a:lstStyle/>
          <a:p>
            <a:pPr eaLnBrk="1" hangingPunct="1">
              <a:defRPr/>
            </a:pPr>
            <a:r>
              <a:rPr lang="en-US" sz="3200" smtClean="0">
                <a:latin typeface=".VnTimeH" pitchFamily="34" charset="0"/>
              </a:rPr>
              <a:t>ChÈn ®o¸n ph©n biÖt</a:t>
            </a:r>
            <a:br>
              <a:rPr lang="en-US" sz="3200" smtClean="0">
                <a:latin typeface=".VnTimeH" pitchFamily="34" charset="0"/>
              </a:rPr>
            </a:br>
            <a:r>
              <a:rPr lang="en-US" sz="3200" smtClean="0">
                <a:latin typeface=".VnTime" pitchFamily="34" charset="0"/>
              </a:rPr>
              <a:t>Cã cÊu tróc vµ kh«ng cã cÊu tróc</a:t>
            </a:r>
            <a:endParaRPr lang="en-US" sz="3200" smtClean="0">
              <a:latin typeface=".VnTimeH" pitchFamily="34" charset="0"/>
            </a:endParaRPr>
          </a:p>
        </p:txBody>
      </p:sp>
      <p:pic>
        <p:nvPicPr>
          <p:cNvPr id="808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392238"/>
            <a:ext cx="7086600"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0" y="304800"/>
            <a:ext cx="9144000" cy="944563"/>
          </a:xfrm>
        </p:spPr>
        <p:txBody>
          <a:bodyPr/>
          <a:lstStyle/>
          <a:p>
            <a:pPr eaLnBrk="1" hangingPunct="1">
              <a:defRPr/>
            </a:pPr>
            <a:r>
              <a:rPr lang="en-US" sz="3200" smtClean="0">
                <a:latin typeface=".VnTimeH" pitchFamily="34" charset="0"/>
              </a:rPr>
              <a:t>§¸nh gi¸ sù xo¸y vÆn ®èt sèng</a:t>
            </a:r>
          </a:p>
        </p:txBody>
      </p:sp>
      <p:sp>
        <p:nvSpPr>
          <p:cNvPr id="5124" name="Rectangle 3"/>
          <p:cNvSpPr>
            <a:spLocks noGrp="1" noChangeArrowheads="1"/>
          </p:cNvSpPr>
          <p:nvPr>
            <p:ph type="body" idx="1"/>
          </p:nvPr>
        </p:nvSpPr>
        <p:spPr>
          <a:xfrm>
            <a:off x="457200" y="1219200"/>
            <a:ext cx="8305800" cy="5334000"/>
          </a:xfrm>
        </p:spPr>
        <p:txBody>
          <a:bodyPr/>
          <a:lstStyle/>
          <a:p>
            <a:pPr eaLnBrk="1" hangingPunct="1"/>
            <a:r>
              <a:rPr lang="en-US" smtClean="0">
                <a:latin typeface=".VnTime" panose="020B7200000000000000" pitchFamily="34" charset="0"/>
              </a:rPr>
              <a:t>Sù kh¸c nhau cña gãc 2 x­¬ng s­ên víi cét sèng cña Mehta (RVAD-</a:t>
            </a:r>
            <a:r>
              <a:rPr lang="en-US" b="1" smtClean="0">
                <a:latin typeface=".VnTime" panose="020B7200000000000000" pitchFamily="34" charset="0"/>
              </a:rPr>
              <a:t>Rib Vertebral Angle Difference</a:t>
            </a:r>
            <a:r>
              <a:rPr lang="en-US" smtClean="0">
                <a:latin typeface=".VnTime" panose="020B7200000000000000" pitchFamily="34" charset="0"/>
              </a:rPr>
              <a:t> )</a:t>
            </a:r>
          </a:p>
          <a:p>
            <a:pPr eaLnBrk="1" hangingPunct="1">
              <a:buFontTx/>
              <a:buNone/>
            </a:pPr>
            <a:endParaRPr lang="en-US" smtClean="0">
              <a:latin typeface=".VnTime" panose="020B7200000000000000" pitchFamily="34" charset="0"/>
            </a:endParaRPr>
          </a:p>
        </p:txBody>
      </p:sp>
      <p:sp>
        <p:nvSpPr>
          <p:cNvPr id="5125" name="Rectangle 4"/>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graphicFrame>
        <p:nvGraphicFramePr>
          <p:cNvPr id="5122" name="Object 5"/>
          <p:cNvGraphicFramePr>
            <a:graphicFrameLocks noChangeAspect="1"/>
          </p:cNvGraphicFramePr>
          <p:nvPr/>
        </p:nvGraphicFramePr>
        <p:xfrm>
          <a:off x="2286000" y="2501900"/>
          <a:ext cx="4724400" cy="4054475"/>
        </p:xfrm>
        <a:graphic>
          <a:graphicData uri="http://schemas.openxmlformats.org/presentationml/2006/ole">
            <mc:AlternateContent xmlns:mc="http://schemas.openxmlformats.org/markup-compatibility/2006">
              <mc:Choice xmlns:v="urn:schemas-microsoft-com:vml" Requires="v">
                <p:oleObj spid="_x0000_s5126" r:id="rId3" imgW="1886213" imgH="1619476" progId="MSPhotoEd.3">
                  <p:embed/>
                </p:oleObj>
              </mc:Choice>
              <mc:Fallback>
                <p:oleObj r:id="rId3" imgW="1886213" imgH="1619476"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2501900"/>
                        <a:ext cx="4724400" cy="4054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Apex of the Curve"/>
          <p:cNvPicPr>
            <a:picLocks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762000" y="47625"/>
            <a:ext cx="7391400" cy="6810375"/>
          </a:xfrm>
          <a:noFill/>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3581400"/>
            <a:ext cx="8191500" cy="2560638"/>
          </a:xfrm>
          <a:noFill/>
        </p:spPr>
      </p:pic>
      <p:pic>
        <p:nvPicPr>
          <p:cNvPr id="82947" name="Picture 3"/>
          <p:cNvPicPr>
            <a:picLocks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85800" y="533400"/>
            <a:ext cx="3810000" cy="2228850"/>
          </a:xfrm>
          <a:noFill/>
        </p:spPr>
      </p:pic>
      <p:pic>
        <p:nvPicPr>
          <p:cNvPr id="82948" name="Picture 4"/>
          <p:cNvPicPr>
            <a:picLocks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5029200" y="304800"/>
            <a:ext cx="3429000" cy="2811463"/>
          </a:xfrm>
          <a:noFill/>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defRPr/>
            </a:pPr>
            <a:endParaRPr lang="en-US" smtClean="0"/>
          </a:p>
        </p:txBody>
      </p:sp>
      <p:pic>
        <p:nvPicPr>
          <p:cNvPr id="15363" name="Picture 3" descr="(e)SP_A0317"/>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09800" y="457200"/>
            <a:ext cx="5410200" cy="6019800"/>
          </a:xfrm>
        </p:spPr>
      </p:pic>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533400" y="228600"/>
            <a:ext cx="8077200" cy="914400"/>
          </a:xfrm>
        </p:spPr>
        <p:txBody>
          <a:bodyPr/>
          <a:lstStyle/>
          <a:p>
            <a:pPr eaLnBrk="1" hangingPunct="1">
              <a:defRPr/>
            </a:pPr>
            <a:r>
              <a:rPr lang="en-US" sz="3200" smtClean="0"/>
              <a:t>Chẩn đoán cong vẹo cột sống có cấu trúc hay không có cấu trúc</a:t>
            </a:r>
          </a:p>
        </p:txBody>
      </p:sp>
      <p:sp>
        <p:nvSpPr>
          <p:cNvPr id="83971" name="Rectangle 3"/>
          <p:cNvSpPr>
            <a:spLocks noGrp="1" noChangeArrowheads="1"/>
          </p:cNvSpPr>
          <p:nvPr>
            <p:ph type="body" idx="1"/>
          </p:nvPr>
        </p:nvSpPr>
        <p:spPr/>
        <p:txBody>
          <a:bodyPr/>
          <a:lstStyle/>
          <a:p>
            <a:pPr eaLnBrk="1" hangingPunct="1"/>
            <a:endParaRPr lang="en-US" smtClean="0"/>
          </a:p>
        </p:txBody>
      </p:sp>
      <p:pic>
        <p:nvPicPr>
          <p:cNvPr id="8397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371600"/>
            <a:ext cx="39925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275" y="1376363"/>
            <a:ext cx="39433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2" descr="scoliosis6"/>
          <p:cNvPicPr>
            <a:picLocks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2362200" y="3619500"/>
            <a:ext cx="4648200" cy="2247900"/>
          </a:xfrm>
          <a:noFill/>
        </p:spPr>
      </p:pic>
      <p:pic>
        <p:nvPicPr>
          <p:cNvPr id="84995" name="Picture 3" descr="scoliosis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95400"/>
            <a:ext cx="2741613"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4" descr="scoliosis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1295400"/>
            <a:ext cx="2741613"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84997" name="Picture 5" descr="scoliosis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1295400"/>
            <a:ext cx="2741613"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AutoShape 6">
            <a:hlinkClick r:id="rId6" action="ppaction://hlinkfile" highlightClick="1"/>
          </p:cNvPr>
          <p:cNvSpPr>
            <a:spLocks noChangeArrowheads="1"/>
          </p:cNvSpPr>
          <p:nvPr/>
        </p:nvSpPr>
        <p:spPr bwMode="auto">
          <a:xfrm>
            <a:off x="4191000" y="6096000"/>
            <a:ext cx="533400" cy="38100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84999" name="AutoShape 7">
            <a:hlinkClick r:id="rId7" action="ppaction://hlinkfile" highlightClick="1"/>
          </p:cNvPr>
          <p:cNvSpPr>
            <a:spLocks noChangeArrowheads="1"/>
          </p:cNvSpPr>
          <p:nvPr/>
        </p:nvSpPr>
        <p:spPr bwMode="auto">
          <a:xfrm>
            <a:off x="5486400" y="6019800"/>
            <a:ext cx="533400" cy="45720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
        <p:nvSpPr>
          <p:cNvPr id="85000" name="AutoShape 8">
            <a:hlinkClick r:id="rId8" action="ppaction://hlinkfile" highlightClick="1"/>
          </p:cNvPr>
          <p:cNvSpPr>
            <a:spLocks noChangeArrowheads="1"/>
          </p:cNvSpPr>
          <p:nvPr/>
        </p:nvSpPr>
        <p:spPr bwMode="auto">
          <a:xfrm>
            <a:off x="2743200" y="6019800"/>
            <a:ext cx="533400" cy="45720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defRPr/>
            </a:pPr>
            <a:endParaRPr lang="en-US" smtClean="0"/>
          </a:p>
        </p:txBody>
      </p:sp>
      <p:pic>
        <p:nvPicPr>
          <p:cNvPr id="86019" name="Picture 3" descr="X-ray Taken by Surgeon"/>
          <p:cNvPicPr>
            <a:picLocks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0" y="304800"/>
            <a:ext cx="4706938" cy="6248400"/>
          </a:xfrm>
          <a:noFill/>
        </p:spPr>
      </p:pic>
      <p:pic>
        <p:nvPicPr>
          <p:cNvPr id="86020" name="Picture 4" descr="X-ray Taken by Pediatrician">
            <a:hlinkClick r:id="rId3"/>
          </p:cNvPr>
          <p:cNvPicPr>
            <a:picLocks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83125" y="206375"/>
            <a:ext cx="4824413" cy="6400800"/>
          </a:xfrm>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defRPr/>
            </a:pPr>
            <a:endParaRPr lang="en-US" smtClean="0"/>
          </a:p>
        </p:txBody>
      </p:sp>
      <p:pic>
        <p:nvPicPr>
          <p:cNvPr id="87043" name="Picture 3" descr="X-ray of Right Thoracic Curve"/>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6000" y="0"/>
            <a:ext cx="4802188" cy="6858000"/>
          </a:xfrm>
          <a:noFill/>
        </p:spPr>
      </p:pic>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33400" y="0"/>
            <a:ext cx="8610600" cy="1096963"/>
          </a:xfrm>
        </p:spPr>
        <p:txBody>
          <a:bodyPr/>
          <a:lstStyle/>
          <a:p>
            <a:pPr eaLnBrk="1" hangingPunct="1">
              <a:defRPr/>
            </a:pPr>
            <a:r>
              <a:rPr lang="en-US" sz="3200" smtClean="0">
                <a:latin typeface=".VnTime" pitchFamily="34" charset="0"/>
              </a:rPr>
              <a:t>§¸nh gi¸ ®é tr­ëng thµnh cña x­¬ng (Risser)</a:t>
            </a:r>
          </a:p>
        </p:txBody>
      </p:sp>
      <p:pic>
        <p:nvPicPr>
          <p:cNvPr id="88067" name="Picture 3"/>
          <p:cNvPicPr>
            <a:picLocks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108075" y="1220788"/>
            <a:ext cx="6705600" cy="5621337"/>
          </a:xfrm>
          <a:noFill/>
        </p:spPr>
      </p:pic>
      <p:sp>
        <p:nvSpPr>
          <p:cNvPr id="88068" name="AutoShape 4">
            <a:hlinkClick r:id="" action="ppaction://hlinkshowjump?jump=firstslide" highlightClick="1"/>
          </p:cNvPr>
          <p:cNvSpPr>
            <a:spLocks noChangeArrowheads="1"/>
          </p:cNvSpPr>
          <p:nvPr/>
        </p:nvSpPr>
        <p:spPr bwMode="auto">
          <a:xfrm>
            <a:off x="8153400" y="5715000"/>
            <a:ext cx="685800" cy="533400"/>
          </a:xfrm>
          <a:prstGeom prst="actionButtonHome">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304800" y="304800"/>
            <a:ext cx="8534400" cy="1143000"/>
          </a:xfrm>
        </p:spPr>
        <p:txBody>
          <a:bodyPr/>
          <a:lstStyle/>
          <a:p>
            <a:pPr eaLnBrk="1" hangingPunct="1">
              <a:defRPr/>
            </a:pPr>
            <a:r>
              <a:rPr lang="en-US" sz="2800" smtClean="0">
                <a:latin typeface=".VnTime" pitchFamily="34" charset="0"/>
              </a:rPr>
              <a:t>C¸c kh¶ n¨ng tiÕn triÓn nhiÒu h¬n</a:t>
            </a:r>
          </a:p>
        </p:txBody>
      </p:sp>
      <p:sp>
        <p:nvSpPr>
          <p:cNvPr id="89091" name="Rectangle 3"/>
          <p:cNvSpPr>
            <a:spLocks noGrp="1" noChangeArrowheads="1"/>
          </p:cNvSpPr>
          <p:nvPr>
            <p:ph type="body" idx="1"/>
          </p:nvPr>
        </p:nvSpPr>
        <p:spPr>
          <a:xfrm>
            <a:off x="457200" y="1447800"/>
            <a:ext cx="8458200" cy="5105400"/>
          </a:xfrm>
        </p:spPr>
        <p:txBody>
          <a:bodyPr/>
          <a:lstStyle/>
          <a:p>
            <a:pPr eaLnBrk="1" hangingPunct="1"/>
            <a:r>
              <a:rPr lang="en-US" sz="3600" smtClean="0">
                <a:latin typeface=".VnTime" panose="020B7200000000000000" pitchFamily="34" charset="0"/>
              </a:rPr>
              <a:t>N÷ giíi</a:t>
            </a:r>
          </a:p>
          <a:p>
            <a:pPr eaLnBrk="1" hangingPunct="1"/>
            <a:r>
              <a:rPr lang="en-US" sz="3600" smtClean="0">
                <a:latin typeface=".VnTime" panose="020B7200000000000000" pitchFamily="34" charset="0"/>
              </a:rPr>
              <a:t>Løa tuæi trÎ</a:t>
            </a:r>
          </a:p>
          <a:p>
            <a:pPr eaLnBrk="1" hangingPunct="1"/>
            <a:r>
              <a:rPr lang="en-US" sz="3600" smtClean="0">
                <a:latin typeface=".VnTime" panose="020B7200000000000000" pitchFamily="34" charset="0"/>
              </a:rPr>
              <a:t>Sù ch­a tr­ëng thµnh cña bé x­¬ng – Risser &lt; 2</a:t>
            </a:r>
          </a:p>
          <a:p>
            <a:pPr eaLnBrk="1" hangingPunct="1"/>
            <a:r>
              <a:rPr lang="en-US" sz="3600" smtClean="0">
                <a:latin typeface=".VnTime" panose="020B7200000000000000" pitchFamily="34" charset="0"/>
              </a:rPr>
              <a:t>Cã sù xoay ë ®Ønh râ </a:t>
            </a:r>
          </a:p>
          <a:p>
            <a:pPr eaLnBrk="1" hangingPunct="1"/>
            <a:r>
              <a:rPr lang="en-US" sz="3600" smtClean="0">
                <a:latin typeface=".VnTime" panose="020B7200000000000000" pitchFamily="34" charset="0"/>
              </a:rPr>
              <a:t>§­êng cong ë ngùc ®¬n thuÇn</a:t>
            </a:r>
          </a:p>
          <a:p>
            <a:pPr eaLnBrk="1" hangingPunct="1"/>
            <a:r>
              <a:rPr lang="en-US" sz="3600" smtClean="0">
                <a:latin typeface=".VnTime" panose="020B7200000000000000" pitchFamily="34" charset="0"/>
              </a:rPr>
              <a:t>§­êng cong lín</a:t>
            </a:r>
          </a:p>
          <a:p>
            <a:pPr eaLnBrk="1" hangingPunct="1"/>
            <a:r>
              <a:rPr lang="en-US" sz="3600" smtClean="0">
                <a:latin typeface=".VnTime" panose="020B7200000000000000" pitchFamily="34" charset="0"/>
              </a:rPr>
              <a:t>Gãc Cobb&gt; 50°</a:t>
            </a:r>
          </a:p>
          <a:p>
            <a:pPr eaLnBrk="1" hangingPunct="1"/>
            <a:r>
              <a:rPr lang="en-US" sz="3600" smtClean="0">
                <a:latin typeface=".VnTime" panose="020B7200000000000000" pitchFamily="34" charset="0"/>
              </a:rPr>
              <a:t>RVAD &gt; 30°</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defRPr/>
            </a:pPr>
            <a:endParaRPr lang="en-US" smtClean="0"/>
          </a:p>
        </p:txBody>
      </p:sp>
      <p:sp>
        <p:nvSpPr>
          <p:cNvPr id="90115" name="Rectangle 3"/>
          <p:cNvSpPr>
            <a:spLocks noGrp="1" noChangeArrowheads="1"/>
          </p:cNvSpPr>
          <p:nvPr>
            <p:ph type="body" idx="1"/>
          </p:nvPr>
        </p:nvSpPr>
        <p:spPr/>
        <p:txBody>
          <a:bodyPr/>
          <a:lstStyle/>
          <a:p>
            <a:pPr eaLnBrk="1" hangingPunct="1"/>
            <a:endParaRPr lang="en-US" smtClean="0"/>
          </a:p>
        </p:txBody>
      </p:sp>
      <p:pic>
        <p:nvPicPr>
          <p:cNvPr id="901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9225" y="31750"/>
            <a:ext cx="6424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381000" y="228600"/>
            <a:ext cx="8458200" cy="685800"/>
          </a:xfrm>
        </p:spPr>
        <p:txBody>
          <a:bodyPr/>
          <a:lstStyle/>
          <a:p>
            <a:pPr eaLnBrk="1" hangingPunct="1">
              <a:defRPr/>
            </a:pPr>
            <a:r>
              <a:rPr lang="en-US" sz="2800" smtClean="0"/>
              <a:t>Câu hỏi thảo luận</a:t>
            </a:r>
          </a:p>
        </p:txBody>
      </p:sp>
      <p:sp>
        <p:nvSpPr>
          <p:cNvPr id="91139" name="Rectangle 3"/>
          <p:cNvSpPr>
            <a:spLocks noGrp="1" noChangeArrowheads="1"/>
          </p:cNvSpPr>
          <p:nvPr>
            <p:ph type="body" idx="1"/>
          </p:nvPr>
        </p:nvSpPr>
        <p:spPr>
          <a:xfrm>
            <a:off x="304800" y="1828800"/>
            <a:ext cx="8610600" cy="4724400"/>
          </a:xfrm>
        </p:spPr>
        <p:txBody>
          <a:bodyPr/>
          <a:lstStyle/>
          <a:p>
            <a:pPr marL="533400" indent="-533400" eaLnBrk="1" hangingPunct="1">
              <a:buClr>
                <a:schemeClr val="tx1"/>
              </a:buClr>
              <a:buFont typeface="Wingdings" panose="05000000000000000000" pitchFamily="2" charset="2"/>
              <a:buAutoNum type="arabicPeriod"/>
            </a:pPr>
            <a:r>
              <a:rPr lang="en-US" smtClean="0"/>
              <a:t>Cột sống theo chức năng được phân làm mấy đoạn? </a:t>
            </a:r>
          </a:p>
          <a:p>
            <a:pPr marL="533400" indent="-533400" eaLnBrk="1" hangingPunct="1">
              <a:buClr>
                <a:schemeClr val="tx1"/>
              </a:buClr>
              <a:buFont typeface="Wingdings" panose="05000000000000000000" pitchFamily="2" charset="2"/>
              <a:buAutoNum type="arabicPeriod"/>
            </a:pPr>
            <a:r>
              <a:rPr lang="en-US" smtClean="0"/>
              <a:t>Cột sống khi được quan sát từ phía sau ra trước có hình dạng như thế nào?</a:t>
            </a:r>
          </a:p>
          <a:p>
            <a:pPr marL="533400" indent="-533400" eaLnBrk="1" hangingPunct="1">
              <a:buClr>
                <a:schemeClr val="tx1"/>
              </a:buClr>
              <a:buFont typeface="Wingdings" panose="05000000000000000000" pitchFamily="2" charset="2"/>
              <a:buAutoNum type="arabicPeriod"/>
            </a:pPr>
            <a:r>
              <a:rPr lang="en-US" smtClean="0"/>
              <a:t>Cột sống khi nhìn theo tư thế nghiêng (trái-phải) có hình dạng như thế nào?</a:t>
            </a:r>
          </a:p>
        </p:txBody>
      </p:sp>
      <p:sp>
        <p:nvSpPr>
          <p:cNvPr id="91140" name="AutoShape 4">
            <a:hlinkClick r:id="rId2" action="ppaction://hlinkfile" highlightClick="1"/>
          </p:cNvPr>
          <p:cNvSpPr>
            <a:spLocks noChangeArrowheads="1"/>
          </p:cNvSpPr>
          <p:nvPr/>
        </p:nvSpPr>
        <p:spPr bwMode="auto">
          <a:xfrm>
            <a:off x="4114800" y="5029200"/>
            <a:ext cx="533400" cy="457200"/>
          </a:xfrm>
          <a:prstGeom prst="actionButtonForwardNex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81000" y="177800"/>
            <a:ext cx="8458200" cy="685800"/>
          </a:xfrm>
        </p:spPr>
        <p:txBody>
          <a:bodyPr/>
          <a:lstStyle/>
          <a:p>
            <a:pPr eaLnBrk="1" hangingPunct="1">
              <a:defRPr/>
            </a:pPr>
            <a:r>
              <a:rPr lang="en-US" sz="2800" smtClean="0"/>
              <a:t>Câu hỏi thảo luận</a:t>
            </a:r>
          </a:p>
        </p:txBody>
      </p:sp>
      <p:sp>
        <p:nvSpPr>
          <p:cNvPr id="92163" name="Rectangle 3"/>
          <p:cNvSpPr>
            <a:spLocks noGrp="1" noChangeArrowheads="1"/>
          </p:cNvSpPr>
          <p:nvPr>
            <p:ph type="body" idx="1"/>
          </p:nvPr>
        </p:nvSpPr>
        <p:spPr>
          <a:xfrm>
            <a:off x="304800" y="685800"/>
            <a:ext cx="8610600" cy="5816600"/>
          </a:xfrm>
        </p:spPr>
        <p:txBody>
          <a:bodyPr/>
          <a:lstStyle/>
          <a:p>
            <a:pPr marL="533400" indent="-533400" eaLnBrk="1" hangingPunct="1">
              <a:buClr>
                <a:schemeClr val="tx1"/>
              </a:buClr>
              <a:buFontTx/>
              <a:buNone/>
            </a:pPr>
            <a:endParaRPr lang="en-US" sz="2800" smtClean="0"/>
          </a:p>
          <a:p>
            <a:pPr marL="533400" indent="-533400" eaLnBrk="1" hangingPunct="1">
              <a:buClr>
                <a:schemeClr val="tx1"/>
              </a:buClr>
            </a:pPr>
            <a:r>
              <a:rPr lang="en-US" sz="2800" smtClean="0"/>
              <a:t>Tình trạng biến dạng cột sống theo chiều trước sau của mặt phẳng thẳng đứng-dọc được gọi là gì?</a:t>
            </a:r>
          </a:p>
          <a:p>
            <a:pPr marL="533400" indent="-533400" eaLnBrk="1" hangingPunct="1">
              <a:buClr>
                <a:schemeClr val="tx1"/>
              </a:buClr>
            </a:pPr>
            <a:r>
              <a:rPr lang="en-US" sz="2800" smtClean="0"/>
              <a:t>Tình trạng biến dạng cột sống theo chiều phải-trái của mặt phẳng thẳng đứng-ngang được gọi là gì? </a:t>
            </a:r>
          </a:p>
          <a:p>
            <a:pPr marL="533400" indent="-533400" eaLnBrk="1" hangingPunct="1">
              <a:buClr>
                <a:schemeClr val="tx1"/>
              </a:buClr>
            </a:pPr>
            <a:r>
              <a:rPr lang="en-US" sz="2800" smtClean="0"/>
              <a:t>Thuật ngữ cong vẹo cột sống có nghĩa như thế nào?</a:t>
            </a:r>
          </a:p>
          <a:p>
            <a:pPr marL="533400" indent="-533400" eaLnBrk="1" hangingPunct="1">
              <a:buClr>
                <a:schemeClr val="tx1"/>
              </a:buClr>
            </a:pPr>
            <a:r>
              <a:rPr lang="en-US" sz="2800" smtClean="0"/>
              <a:t>Các cách phân loại biến dạng cột sống?</a:t>
            </a:r>
          </a:p>
          <a:p>
            <a:pPr marL="533400" indent="-533400" eaLnBrk="1" hangingPunct="1">
              <a:buClr>
                <a:schemeClr val="tx1"/>
              </a:buClr>
            </a:pPr>
            <a:r>
              <a:rPr lang="en-US" sz="2800" smtClean="0"/>
              <a:t>Trong khám LS thường sử dụng các cách phân loại nào (trước đây và hiện nay)?</a:t>
            </a:r>
          </a:p>
          <a:p>
            <a:pPr marL="533400" indent="-533400" algn="ctr" eaLnBrk="1" hangingPunct="1">
              <a:buClr>
                <a:schemeClr val="tx1"/>
              </a:buClr>
              <a:buFontTx/>
              <a:buNone/>
            </a:pPr>
            <a:endParaRPr lang="en-US" sz="2800" smtClean="0"/>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914400" y="2057400"/>
            <a:ext cx="8001000" cy="1143000"/>
          </a:xfrm>
        </p:spPr>
        <p:txBody>
          <a:bodyPr/>
          <a:lstStyle/>
          <a:p>
            <a:pPr eaLnBrk="1" hangingPunct="1">
              <a:defRPr/>
            </a:pPr>
            <a:r>
              <a:rPr lang="en-US" smtClean="0"/>
              <a:t>Câu hỏi thảo luận</a:t>
            </a:r>
          </a:p>
        </p:txBody>
      </p:sp>
      <p:sp>
        <p:nvSpPr>
          <p:cNvPr id="93187" name="Rectangle 3"/>
          <p:cNvSpPr>
            <a:spLocks noGrp="1" noChangeArrowheads="1"/>
          </p:cNvSpPr>
          <p:nvPr>
            <p:ph type="body" idx="1"/>
          </p:nvPr>
        </p:nvSpPr>
        <p:spPr>
          <a:xfrm>
            <a:off x="685800" y="3276600"/>
            <a:ext cx="8229600" cy="2819400"/>
          </a:xfrm>
        </p:spPr>
        <p:txBody>
          <a:bodyPr/>
          <a:lstStyle/>
          <a:p>
            <a:pPr marL="533400" indent="-533400" eaLnBrk="1" hangingPunct="1">
              <a:buClr>
                <a:schemeClr val="tx1"/>
              </a:buClr>
              <a:buSzPct val="80000"/>
              <a:buFont typeface="Wingdings" panose="05000000000000000000" pitchFamily="2" charset="2"/>
              <a:buAutoNum type="arabicPeriod"/>
            </a:pPr>
            <a:r>
              <a:rPr lang="en-US" smtClean="0"/>
              <a:t>Cong vẹo cột sống có cấu trúc và không có cấu trúc khác nhau như thế nào?</a:t>
            </a:r>
          </a:p>
          <a:p>
            <a:pPr marL="533400" indent="-533400" eaLnBrk="1" hangingPunct="1">
              <a:buClr>
                <a:schemeClr val="tx1"/>
              </a:buClr>
              <a:buSzPct val="80000"/>
              <a:buFont typeface="Wingdings" panose="05000000000000000000" pitchFamily="2" charset="2"/>
              <a:buAutoNum type="arabicPeriod"/>
            </a:pPr>
            <a:r>
              <a:rPr lang="en-US" smtClean="0"/>
              <a:t>Phân loại mới (cong vẹo cột sống có cấu trúc và không có cấu trúc) tương ứng với các mức độ của phân loại cũ (độ 1, 2, 3).</a:t>
            </a:r>
          </a:p>
          <a:p>
            <a:pPr marL="533400" indent="-533400" eaLnBrk="1" hangingPunct="1">
              <a:buClr>
                <a:schemeClr val="tx1"/>
              </a:buClr>
              <a:buSzPct val="80000"/>
              <a:buFont typeface="Wingdings" panose="05000000000000000000" pitchFamily="2" charset="2"/>
              <a:buAutoNum type="arabicPeriod"/>
            </a:pPr>
            <a:endParaRPr lang="en-US" smtClean="0"/>
          </a:p>
        </p:txBody>
      </p:sp>
      <p:sp>
        <p:nvSpPr>
          <p:cNvPr id="68612" name="Rectangle 4"/>
          <p:cNvSpPr>
            <a:spLocks noChangeArrowheads="1"/>
          </p:cNvSpPr>
          <p:nvPr/>
        </p:nvSpPr>
        <p:spPr bwMode="auto">
          <a:xfrm>
            <a:off x="381000" y="457200"/>
            <a:ext cx="7696200" cy="990600"/>
          </a:xfrm>
          <a:prstGeom prst="rect">
            <a:avLst/>
          </a:prstGeom>
          <a:noFill/>
          <a:ln w="9525">
            <a:noFill/>
            <a:miter lim="800000"/>
            <a:headEnd/>
            <a:tailEnd/>
          </a:ln>
        </p:spPr>
        <p:txBody>
          <a:bodyPr lIns="92075" tIns="46037" rIns="92075" bIns="46037" anchor="ctr"/>
          <a:lstStyle/>
          <a:p>
            <a:pPr algn="ctr">
              <a:defRPr/>
            </a:pPr>
            <a:r>
              <a:rPr lang="en-US" sz="3200">
                <a:solidFill>
                  <a:schemeClr val="tx2"/>
                </a:solidFill>
                <a:effectLst>
                  <a:outerShdw blurRad="38100" dist="38100" dir="2700000" algn="tl">
                    <a:srgbClr val="000000"/>
                  </a:outerShdw>
                </a:effectLst>
                <a:latin typeface=".VnTime" pitchFamily="34" charset="0"/>
                <a:cs typeface="Arial" charset="0"/>
              </a:rPr>
              <a:t>Ph</a:t>
            </a:r>
            <a:r>
              <a:rPr lang="en-US" sz="3200">
                <a:solidFill>
                  <a:schemeClr val="tx2"/>
                </a:solidFill>
                <a:effectLst>
                  <a:outerShdw blurRad="38100" dist="38100" dir="2700000" algn="tl">
                    <a:srgbClr val="000000"/>
                  </a:outerShdw>
                </a:effectLst>
                <a:latin typeface="Arial" charset="0"/>
                <a:cs typeface="Arial" charset="0"/>
              </a:rPr>
              <a:t>ân loại theo mức độ</a:t>
            </a:r>
            <a:r>
              <a:rPr lang="en-US" sz="3200">
                <a:solidFill>
                  <a:schemeClr val="tx2"/>
                </a:solidFill>
                <a:effectLst>
                  <a:outerShdw blurRad="38100" dist="38100" dir="2700000" algn="tl">
                    <a:srgbClr val="000000"/>
                  </a:outerShdw>
                </a:effectLst>
                <a:latin typeface=".VnTime" pitchFamily="34" charset="0"/>
                <a:cs typeface="Arial" charset="0"/>
              </a:rPr>
              <a:t/>
            </a:r>
            <a:br>
              <a:rPr lang="en-US" sz="3200">
                <a:solidFill>
                  <a:schemeClr val="tx2"/>
                </a:solidFill>
                <a:effectLst>
                  <a:outerShdw blurRad="38100" dist="38100" dir="2700000" algn="tl">
                    <a:srgbClr val="000000"/>
                  </a:outerShdw>
                </a:effectLst>
                <a:latin typeface=".VnTime" pitchFamily="34" charset="0"/>
                <a:cs typeface="Arial" charset="0"/>
              </a:rPr>
            </a:br>
            <a:endParaRPr lang="en-US" sz="2400">
              <a:solidFill>
                <a:schemeClr val="tx2"/>
              </a:solidFill>
              <a:effectLst>
                <a:outerShdw blurRad="38100" dist="38100" dir="2700000" algn="tl">
                  <a:srgbClr val="000000"/>
                </a:outerShdw>
              </a:effectLst>
              <a:latin typeface=".VnTime" pitchFamily="34" charset="0"/>
              <a:cs typeface="Arial"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4" name="Rectangle 4"/>
          <p:cNvSpPr>
            <a:spLocks noGrp="1" noChangeArrowheads="1"/>
          </p:cNvSpPr>
          <p:nvPr>
            <p:ph type="title" idx="4294967295"/>
          </p:nvPr>
        </p:nvSpPr>
        <p:spPr/>
        <p:txBody>
          <a:bodyPr lIns="92075" tIns="46038" rIns="92075" bIns="46038"/>
          <a:lstStyle/>
          <a:p>
            <a:pPr eaLnBrk="1" hangingPunct="1">
              <a:defRPr/>
            </a:pPr>
            <a:endParaRPr lang="en-US"/>
          </a:p>
        </p:txBody>
      </p:sp>
      <p:sp>
        <p:nvSpPr>
          <p:cNvPr id="16387" name="Rectangle 5"/>
          <p:cNvSpPr>
            <a:spLocks noGrp="1" noChangeArrowheads="1"/>
          </p:cNvSpPr>
          <p:nvPr>
            <p:ph type="body" sz="half" idx="4294967295"/>
          </p:nvPr>
        </p:nvSpPr>
        <p:spPr>
          <a:xfrm>
            <a:off x="457200" y="1600200"/>
            <a:ext cx="4033838" cy="4495800"/>
          </a:xfrm>
        </p:spPr>
        <p:txBody>
          <a:bodyPr/>
          <a:lstStyle/>
          <a:p>
            <a:pPr eaLnBrk="1" hangingPunct="1"/>
            <a:endParaRPr lang="en-US" sz="2800" smtClean="0"/>
          </a:p>
        </p:txBody>
      </p:sp>
      <p:pic>
        <p:nvPicPr>
          <p:cNvPr id="16388" name="Picture 7" descr="IMG_3420"/>
          <p:cNvPicPr>
            <a:picLocks noGrp="1" noChangeAspect="1" noChangeArrowheads="1"/>
          </p:cNvPicPr>
          <p:nvPr>
            <p:ph type="clipArt" sz="half" idx="4294967295"/>
          </p:nvPr>
        </p:nvPicPr>
        <p:blipFill>
          <a:blip r:embed="rId2">
            <a:extLst>
              <a:ext uri="{28A0092B-C50C-407E-A947-70E740481C1C}">
                <a14:useLocalDpi xmlns:a14="http://schemas.microsoft.com/office/drawing/2010/main" val="0"/>
              </a:ext>
            </a:extLst>
          </a:blip>
          <a:srcRect/>
          <a:stretch>
            <a:fillRect/>
          </a:stretch>
        </p:blipFill>
        <p:spPr>
          <a:xfrm>
            <a:off x="1752600" y="1066800"/>
            <a:ext cx="6705600" cy="5257800"/>
          </a:xfr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Mountain Top</Template>
  <TotalTime>98</TotalTime>
  <Words>1318</Words>
  <Application>Microsoft Office PowerPoint</Application>
  <PresentationFormat>On-screen Show (4:3)</PresentationFormat>
  <Paragraphs>204</Paragraphs>
  <Slides>89</Slides>
  <Notes>0</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89</vt:i4>
      </vt:variant>
    </vt:vector>
  </HeadingPairs>
  <TitlesOfParts>
    <vt:vector size="100" baseType="lpstr">
      <vt:lpstr>Arial</vt:lpstr>
      <vt:lpstr>Calibri</vt:lpstr>
      <vt:lpstr>Wingdings</vt:lpstr>
      <vt:lpstr>VNI-Times</vt:lpstr>
      <vt:lpstr>Times New Roman</vt:lpstr>
      <vt:lpstr>.VnTime</vt:lpstr>
      <vt:lpstr>.VnTimeH</vt:lpstr>
      <vt:lpstr>Symbol</vt:lpstr>
      <vt:lpstr>Mountain Top</vt:lpstr>
      <vt:lpstr>Bitmap Image</vt:lpstr>
      <vt:lpstr>MSPhotoEd.3</vt:lpstr>
      <vt:lpstr>  PHAÙT HIEÄN SÔÙM VAØ KHAÙM CONG VEÏO COÄT SOÁNG      </vt:lpstr>
      <vt:lpstr>1.     Phaùt hieän sôùm : </vt:lpstr>
      <vt:lpstr>PowerPoint Presentation</vt:lpstr>
      <vt:lpstr>2. Khaùm CVCS:</vt:lpstr>
      <vt:lpstr>Khaùm CVCS(tt)</vt:lpstr>
      <vt:lpstr>Quan sát theo các tư thế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Sử dụng dây dọi</vt:lpstr>
      <vt:lpstr>PowerPoint Presentation</vt:lpstr>
      <vt:lpstr>PowerPoint Presentation</vt:lpstr>
      <vt:lpstr>PowerPoint Presentation</vt:lpstr>
      <vt:lpstr>PowerPoint Presentation</vt:lpstr>
      <vt:lpstr>PowerPoint Presentation</vt:lpstr>
      <vt:lpstr>Thước đo vẹo cột sống (Scoliometer)</vt:lpstr>
      <vt:lpstr>PowerPoint Presentation</vt:lpstr>
      <vt:lpstr>PowerPoint Presentation</vt:lpstr>
      <vt:lpstr>PowerPoint Presentation</vt:lpstr>
      <vt:lpstr>PowerPoint Presentation</vt:lpstr>
      <vt:lpstr>Cong:    1- gï         2- cßng       3- ­ìn      4- bÑt</vt:lpstr>
      <vt:lpstr>Vẹo</vt:lpstr>
      <vt:lpstr>C¸c d¹ng ®­êng cong trong vÑo</vt:lpstr>
      <vt:lpstr>PowerPoint Presentation</vt:lpstr>
      <vt:lpstr>PowerPoint Presentation</vt:lpstr>
      <vt:lpstr>Keát quaû</vt:lpstr>
      <vt:lpstr>Ñoä veïo coät soáng</vt:lpstr>
      <vt:lpstr>PowerPoint Presentation</vt:lpstr>
      <vt:lpstr>Caùch ghi veïo coät soáng   </vt:lpstr>
      <vt:lpstr>Ghi chép hồ sơ</vt:lpstr>
      <vt:lpstr>PowerPoint Presentation</vt:lpstr>
      <vt:lpstr>Phòng bệnh </vt:lpstr>
      <vt:lpstr>Phòng bệnh </vt:lpstr>
      <vt:lpstr>Chẩn đoán phân biệt</vt:lpstr>
      <vt:lpstr>Phân loại theo mức độ  Sù xo¸y v¨n cét sèng t¹o lªn ô låi x­¬ng s­ên</vt:lpstr>
      <vt:lpstr>PowerPoint Presentation</vt:lpstr>
      <vt:lpstr>ô låi ®»ng sau vïng ngùc</vt:lpstr>
      <vt:lpstr>Nguyªn nh©n cong vÑo cét sèng</vt:lpstr>
      <vt:lpstr>Nguyên nhân CVCS do tại cột sống</vt:lpstr>
      <vt:lpstr>T¸c h¹i cña biÕn d¹ng cét sèng:      -   g©y dÞ d¹ng     -    ¶nh h­ëng tíi t©m lý   cña trÎ     -   ¶nh h­ëng tíi sù vËn  ®éng cña c¬ x­¬ng     -   ¶nh h­ëng tíi mét sè  chøc  n¨ng kh¸c </vt:lpstr>
      <vt:lpstr>Mét sè t¸c gi¶ trong n­íc sö dông ph©n lo¹i møc ®é cho Scoliosis meter Ys-1</vt:lpstr>
      <vt:lpstr>PowerPoint Presentation</vt:lpstr>
      <vt:lpstr>PowerPoint Presentation</vt:lpstr>
      <vt:lpstr>PowerPoint Presentation</vt:lpstr>
      <vt:lpstr>PowerPoint Presentation</vt:lpstr>
      <vt:lpstr>PowerPoint Presentation</vt:lpstr>
      <vt:lpstr>Đo cong cột sống bằng thước đo gù Debrunner’s</vt:lpstr>
      <vt:lpstr>PowerPoint Presentation</vt:lpstr>
      <vt:lpstr>PowerPoint Presentation</vt:lpstr>
      <vt:lpstr>PowerPoint Presentation</vt:lpstr>
      <vt:lpstr>§o c¸c ®­êng cong (theo h­íng sau tr­íc) ngùc l­ng ë tr­êng hîp b×nh th­êng</vt:lpstr>
      <vt:lpstr>Chôp x-quang</vt:lpstr>
      <vt:lpstr>PowerPoint Presentation</vt:lpstr>
      <vt:lpstr>PowerPoint Presentation</vt:lpstr>
      <vt:lpstr>PowerPoint Presentation</vt:lpstr>
      <vt:lpstr>PowerPoint Presentation</vt:lpstr>
      <vt:lpstr>PowerPoint Presentation</vt:lpstr>
      <vt:lpstr>PowerPoint Presentation</vt:lpstr>
      <vt:lpstr>ChÈn ®o¸n ph©n biÖt Cã cÊu tróc vµ kh«ng cã cÊu tróc</vt:lpstr>
      <vt:lpstr>§¸nh gi¸ sù xo¸y vÆn ®èt sèng</vt:lpstr>
      <vt:lpstr>PowerPoint Presentation</vt:lpstr>
      <vt:lpstr>PowerPoint Presentation</vt:lpstr>
      <vt:lpstr>Chẩn đoán cong vẹo cột sống có cấu trúc hay không có cấu trúc</vt:lpstr>
      <vt:lpstr>PowerPoint Presentation</vt:lpstr>
      <vt:lpstr>PowerPoint Presentation</vt:lpstr>
      <vt:lpstr>PowerPoint Presentation</vt:lpstr>
      <vt:lpstr>§¸nh gi¸ ®é tr­ëng thµnh cña x­¬ng (Risser)</vt:lpstr>
      <vt:lpstr>C¸c kh¶ n¨ng tiÕn triÓn nhiÒu h¬n</vt:lpstr>
      <vt:lpstr>PowerPoint Presentation</vt:lpstr>
      <vt:lpstr>Câu hỏi thảo luận</vt:lpstr>
      <vt:lpstr>Câu hỏi thảo luận</vt:lpstr>
      <vt:lpstr>Câu hỏi thảo luận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CDCS</dc:creator>
  <cp:lastModifiedBy>Windows User</cp:lastModifiedBy>
  <cp:revision>12</cp:revision>
  <dcterms:created xsi:type="dcterms:W3CDTF">1601-01-01T00:00:00Z</dcterms:created>
  <dcterms:modified xsi:type="dcterms:W3CDTF">2018-10-09T05:28:39Z</dcterms:modified>
</cp:coreProperties>
</file>